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6"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7" r:id="rId19"/>
    <p:sldId id="278" r:id="rId20"/>
    <p:sldId id="299" r:id="rId21"/>
    <p:sldId id="279" r:id="rId22"/>
    <p:sldId id="280" r:id="rId23"/>
    <p:sldId id="292" r:id="rId24"/>
    <p:sldId id="282" r:id="rId25"/>
    <p:sldId id="291" r:id="rId26"/>
    <p:sldId id="305" r:id="rId27"/>
    <p:sldId id="283" r:id="rId28"/>
    <p:sldId id="303" r:id="rId29"/>
    <p:sldId id="293" r:id="rId30"/>
    <p:sldId id="294" r:id="rId31"/>
    <p:sldId id="304" r:id="rId32"/>
    <p:sldId id="300" r:id="rId33"/>
    <p:sldId id="285" r:id="rId34"/>
    <p:sldId id="286" r:id="rId35"/>
    <p:sldId id="287" r:id="rId36"/>
    <p:sldId id="288" r:id="rId37"/>
    <p:sldId id="289" r:id="rId38"/>
    <p:sldId id="290" r:id="rId39"/>
    <p:sldId id="296" r:id="rId40"/>
    <p:sldId id="297" r:id="rId41"/>
    <p:sldId id="298" r:id="rId42"/>
    <p:sldId id="273" r:id="rId43"/>
    <p:sldId id="274" r:id="rId44"/>
    <p:sldId id="27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106"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40929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3FADD-BB6B-4525-876D-C611155047CA}" type="datetimeFigureOut">
              <a:rPr lang="en-IN" smtClean="0"/>
              <a:t>17-02-2024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1354818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199244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266563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403030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7A3FADD-BB6B-4525-876D-C611155047CA}" type="datetimeFigureOut">
              <a:rPr lang="en-IN" smtClean="0"/>
              <a:t>17-02-2024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054237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7A3FADD-BB6B-4525-876D-C611155047CA}" type="datetimeFigureOut">
              <a:rPr lang="en-IN" smtClean="0"/>
              <a:t>17-02-2024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739968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1563894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326722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8226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3FADD-BB6B-4525-876D-C611155047CA}" type="datetimeFigureOut">
              <a:rPr lang="en-IN" smtClean="0"/>
              <a:t>17-02-2024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81878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3FADD-BB6B-4525-876D-C611155047CA}" type="datetimeFigureOut">
              <a:rPr lang="en-IN" smtClean="0"/>
              <a:t>17-02-2024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131180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3FADD-BB6B-4525-876D-C611155047CA}" type="datetimeFigureOut">
              <a:rPr lang="en-IN" smtClean="0"/>
              <a:t>17-02-2024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364704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3FADD-BB6B-4525-876D-C611155047CA}" type="datetimeFigureOut">
              <a:rPr lang="en-IN" smtClean="0"/>
              <a:t>17-02-2024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713371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3FADD-BB6B-4525-876D-C611155047CA}" type="datetimeFigureOut">
              <a:rPr lang="en-IN" smtClean="0"/>
              <a:t>17-02-2024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36099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3FADD-BB6B-4525-876D-C611155047CA}" type="datetimeFigureOut">
              <a:rPr lang="en-IN" smtClean="0"/>
              <a:t>17-02-2024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28751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3FADD-BB6B-4525-876D-C611155047CA}" type="datetimeFigureOut">
              <a:rPr lang="en-IN" smtClean="0"/>
              <a:t>17-02-2024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ACEDEC-3E40-4B54-945C-5B7CFDDE17E9}" type="slidenum">
              <a:rPr lang="en-IN" smtClean="0"/>
              <a:t>‹#›</a:t>
            </a:fld>
            <a:endParaRPr lang="en-IN"/>
          </a:p>
        </p:txBody>
      </p:sp>
    </p:spTree>
    <p:extLst>
      <p:ext uri="{BB962C8B-B14F-4D97-AF65-F5344CB8AC3E}">
        <p14:creationId xmlns:p14="http://schemas.microsoft.com/office/powerpoint/2010/main" val="303905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7A3FADD-BB6B-4525-876D-C611155047CA}" type="datetimeFigureOut">
              <a:rPr lang="en-IN" smtClean="0"/>
              <a:t>17-02-2024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1ACEDEC-3E40-4B54-945C-5B7CFDDE17E9}" type="slidenum">
              <a:rPr lang="en-IN" smtClean="0"/>
              <a:t>‹#›</a:t>
            </a:fld>
            <a:endParaRPr lang="en-IN"/>
          </a:p>
        </p:txBody>
      </p:sp>
    </p:spTree>
    <p:extLst>
      <p:ext uri="{BB962C8B-B14F-4D97-AF65-F5344CB8AC3E}">
        <p14:creationId xmlns:p14="http://schemas.microsoft.com/office/powerpoint/2010/main" val="31745058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exxactcorp.com/blog/Deep-Learning/5-types-of-lstm-recurrent-neural-networks-and-what-to-do-with-the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olab.research.google.com/github/tensorflow/text/blob/master/docs/tutorials/text_classification_rnn.ipynb#scrollTo=9xvpE3BaGw_V"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simplilearn.com/tutorials/deep-learning-tutorial/rn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12D3-1174-4459-37E8-4612E34BE4A7}"/>
              </a:ext>
            </a:extLst>
          </p:cNvPr>
          <p:cNvSpPr>
            <a:spLocks noGrp="1"/>
          </p:cNvSpPr>
          <p:nvPr>
            <p:ph type="ctrTitle"/>
          </p:nvPr>
        </p:nvSpPr>
        <p:spPr/>
        <p:txBody>
          <a:bodyPr/>
          <a:lstStyle/>
          <a:p>
            <a:r>
              <a:rPr lang="en-US" b="0" i="0" dirty="0">
                <a:solidFill>
                  <a:schemeClr val="bg1"/>
                </a:solidFill>
                <a:effectLst/>
                <a:latin typeface="Roboto" panose="02000000000000000000" pitchFamily="2" charset="0"/>
              </a:rPr>
              <a:t>Recurrent Neural Networks</a:t>
            </a:r>
            <a:endParaRPr lang="en-IN" dirty="0">
              <a:solidFill>
                <a:schemeClr val="bg1"/>
              </a:solidFill>
            </a:endParaRPr>
          </a:p>
        </p:txBody>
      </p:sp>
      <p:sp>
        <p:nvSpPr>
          <p:cNvPr id="3" name="Subtitle 2">
            <a:extLst>
              <a:ext uri="{FF2B5EF4-FFF2-40B4-BE49-F238E27FC236}">
                <a16:creationId xmlns:a16="http://schemas.microsoft.com/office/drawing/2014/main" id="{3999DAB6-C296-F4C8-CBF8-BA74080435D6}"/>
              </a:ext>
            </a:extLst>
          </p:cNvPr>
          <p:cNvSpPr>
            <a:spLocks noGrp="1"/>
          </p:cNvSpPr>
          <p:nvPr>
            <p:ph type="subTitle" idx="1"/>
          </p:nvPr>
        </p:nvSpPr>
        <p:spPr/>
        <p:txBody>
          <a:bodyPr/>
          <a:lstStyle/>
          <a:p>
            <a:pPr algn="r"/>
            <a:r>
              <a:rPr lang="en-IN" dirty="0"/>
              <a:t>Dr. Nisha Varghese</a:t>
            </a:r>
          </a:p>
        </p:txBody>
      </p:sp>
    </p:spTree>
    <p:extLst>
      <p:ext uri="{BB962C8B-B14F-4D97-AF65-F5344CB8AC3E}">
        <p14:creationId xmlns:p14="http://schemas.microsoft.com/office/powerpoint/2010/main" val="69163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B72F-012F-9692-FA4F-4361D226C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569408-1B8A-D102-B036-28B8AFF3DFCB}"/>
              </a:ext>
            </a:extLst>
          </p:cNvPr>
          <p:cNvSpPr>
            <a:spLocks noGrp="1"/>
          </p:cNvSpPr>
          <p:nvPr>
            <p:ph idx="1"/>
          </p:nvPr>
        </p:nvSpPr>
        <p:spPr>
          <a:xfrm>
            <a:off x="522514" y="2361363"/>
            <a:ext cx="11224009" cy="4310742"/>
          </a:xfrm>
        </p:spPr>
        <p:txBody>
          <a:bodyPr>
            <a:normAutofit/>
          </a:bodyPr>
          <a:lstStyle/>
          <a:p>
            <a:pPr algn="just"/>
            <a:r>
              <a:rPr lang="en-US" sz="2000" b="0" i="0" dirty="0">
                <a:solidFill>
                  <a:srgbClr val="272C37"/>
                </a:solidFill>
                <a:effectLst/>
                <a:highlight>
                  <a:srgbClr val="FFFF00"/>
                </a:highlight>
                <a:latin typeface="Roboto" panose="02000000000000000000" pitchFamily="2" charset="0"/>
              </a:rPr>
              <a:t>Non-Linear Mapping </a:t>
            </a:r>
            <a:r>
              <a:rPr lang="en-US" sz="2000" b="0" i="0" dirty="0">
                <a:solidFill>
                  <a:srgbClr val="272C37"/>
                </a:solidFill>
                <a:effectLst/>
                <a:latin typeface="Roboto" panose="02000000000000000000" pitchFamily="2" charset="0"/>
              </a:rPr>
              <a:t>- </a:t>
            </a:r>
            <a:r>
              <a:rPr lang="en-US" sz="2000" b="0" i="0" dirty="0">
                <a:solidFill>
                  <a:srgbClr val="51565E"/>
                </a:solidFill>
                <a:effectLst/>
                <a:latin typeface="Roboto" panose="02000000000000000000" pitchFamily="2" charset="0"/>
              </a:rPr>
              <a:t>RNNs use non-linear activation functions, which allows them to learn complex, non-linear mappings between inputs and outputs.</a:t>
            </a:r>
          </a:p>
          <a:p>
            <a:pPr algn="just"/>
            <a:r>
              <a:rPr lang="en-US" sz="2000" b="0" i="0" dirty="0">
                <a:solidFill>
                  <a:srgbClr val="272C37"/>
                </a:solidFill>
                <a:effectLst/>
                <a:highlight>
                  <a:srgbClr val="FFFF00"/>
                </a:highlight>
                <a:latin typeface="Roboto" panose="02000000000000000000" pitchFamily="2" charset="0"/>
              </a:rPr>
              <a:t>Sequential Processing </a:t>
            </a:r>
            <a:r>
              <a:rPr lang="en-US" sz="2000" b="0" i="0" dirty="0">
                <a:solidFill>
                  <a:srgbClr val="272C37"/>
                </a:solidFill>
                <a:effectLst/>
                <a:latin typeface="Roboto" panose="02000000000000000000" pitchFamily="2" charset="0"/>
              </a:rPr>
              <a:t>- </a:t>
            </a:r>
            <a:r>
              <a:rPr lang="en-US" sz="2000" b="0" i="0" dirty="0">
                <a:solidFill>
                  <a:srgbClr val="51565E"/>
                </a:solidFill>
                <a:effectLst/>
                <a:latin typeface="Roboto" panose="02000000000000000000" pitchFamily="2" charset="0"/>
              </a:rPr>
              <a:t>RNNs process input sequences sequentially, which makes them computationally efficient and easy to parallelize.</a:t>
            </a:r>
          </a:p>
          <a:p>
            <a:pPr algn="just"/>
            <a:r>
              <a:rPr lang="en-US" sz="2000" b="0" i="0" dirty="0">
                <a:solidFill>
                  <a:srgbClr val="272C37"/>
                </a:solidFill>
                <a:effectLst/>
                <a:highlight>
                  <a:srgbClr val="FFFF00"/>
                </a:highlight>
                <a:latin typeface="Roboto" panose="02000000000000000000" pitchFamily="2" charset="0"/>
              </a:rPr>
              <a:t>Flexibility</a:t>
            </a:r>
            <a:r>
              <a:rPr lang="en-US" sz="2000" b="0" i="0" dirty="0">
                <a:solidFill>
                  <a:srgbClr val="272C37"/>
                </a:solidFill>
                <a:effectLst/>
                <a:latin typeface="Roboto" panose="02000000000000000000" pitchFamily="2" charset="0"/>
              </a:rPr>
              <a:t> - </a:t>
            </a:r>
            <a:r>
              <a:rPr lang="en-US" sz="2000" b="0" i="0" dirty="0">
                <a:solidFill>
                  <a:srgbClr val="51565E"/>
                </a:solidFill>
                <a:effectLst/>
                <a:latin typeface="Roboto" panose="02000000000000000000" pitchFamily="2" charset="0"/>
              </a:rPr>
              <a:t>RNNs can be adapted to a wide range of tasks and input types, including text, speech, and image sequences.</a:t>
            </a:r>
          </a:p>
          <a:p>
            <a:pPr algn="just"/>
            <a:r>
              <a:rPr lang="en-US" sz="2000" b="0" i="0" dirty="0">
                <a:solidFill>
                  <a:srgbClr val="272C37"/>
                </a:solidFill>
                <a:effectLst/>
                <a:highlight>
                  <a:srgbClr val="FFFF00"/>
                </a:highlight>
                <a:latin typeface="Roboto" panose="02000000000000000000" pitchFamily="2" charset="0"/>
              </a:rPr>
              <a:t>Improved Accuracy </a:t>
            </a:r>
            <a:r>
              <a:rPr lang="en-US" sz="2000" b="0" i="0" dirty="0">
                <a:solidFill>
                  <a:srgbClr val="272C37"/>
                </a:solidFill>
                <a:effectLst/>
                <a:latin typeface="Roboto" panose="02000000000000000000" pitchFamily="2" charset="0"/>
              </a:rPr>
              <a:t>- </a:t>
            </a:r>
            <a:r>
              <a:rPr lang="en-US" sz="2000" b="0" i="0" dirty="0">
                <a:solidFill>
                  <a:srgbClr val="51565E"/>
                </a:solidFill>
                <a:effectLst/>
                <a:latin typeface="Roboto" panose="02000000000000000000" pitchFamily="2" charset="0"/>
              </a:rPr>
              <a:t>RNNs have been shown to achieve state-of-the-art performance on a variety of sequence modeling tasks, including language modeling, speech recognition, and machine translation.</a:t>
            </a:r>
          </a:p>
          <a:p>
            <a:pPr algn="just"/>
            <a:r>
              <a:rPr lang="en-US" sz="2000" b="0" i="0" dirty="0">
                <a:solidFill>
                  <a:srgbClr val="51565E"/>
                </a:solidFill>
                <a:effectLst/>
                <a:latin typeface="Roboto" panose="02000000000000000000" pitchFamily="2" charset="0"/>
              </a:rPr>
              <a:t>These advantages make RNNs a powerful tool for sequence modeling and analysis, and have led to their widespread use in a variety of applications, including natural language processing, speech recognition, and time series analysis.</a:t>
            </a:r>
          </a:p>
          <a:p>
            <a:pPr algn="just"/>
            <a:endParaRPr lang="en-IN" sz="2000" dirty="0"/>
          </a:p>
        </p:txBody>
      </p:sp>
    </p:spTree>
    <p:extLst>
      <p:ext uri="{BB962C8B-B14F-4D97-AF65-F5344CB8AC3E}">
        <p14:creationId xmlns:p14="http://schemas.microsoft.com/office/powerpoint/2010/main" val="1386102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E6BE-89BC-D49F-397A-BDD8EA90694F}"/>
              </a:ext>
            </a:extLst>
          </p:cNvPr>
          <p:cNvSpPr>
            <a:spLocks noGrp="1"/>
          </p:cNvSpPr>
          <p:nvPr>
            <p:ph type="title"/>
          </p:nvPr>
        </p:nvSpPr>
        <p:spPr>
          <a:xfrm>
            <a:off x="1024932" y="973668"/>
            <a:ext cx="10148835" cy="706964"/>
          </a:xfrm>
        </p:spPr>
        <p:txBody>
          <a:bodyPr/>
          <a:lstStyle/>
          <a:p>
            <a:pPr algn="ctr"/>
            <a:r>
              <a:rPr lang="en-US" b="0" i="0" dirty="0">
                <a:solidFill>
                  <a:schemeClr val="bg1"/>
                </a:solidFill>
                <a:effectLst/>
                <a:latin typeface="Roboto" panose="02000000000000000000" pitchFamily="2" charset="0"/>
              </a:rPr>
              <a:t>Disadvantages of Recurrent Neural Network</a:t>
            </a:r>
            <a:endParaRPr lang="en-IN" dirty="0">
              <a:solidFill>
                <a:schemeClr val="bg1"/>
              </a:solidFill>
            </a:endParaRPr>
          </a:p>
        </p:txBody>
      </p:sp>
      <p:sp>
        <p:nvSpPr>
          <p:cNvPr id="3" name="Content Placeholder 2">
            <a:extLst>
              <a:ext uri="{FF2B5EF4-FFF2-40B4-BE49-F238E27FC236}">
                <a16:creationId xmlns:a16="http://schemas.microsoft.com/office/drawing/2014/main" id="{58D810E9-661F-1AD0-B106-6BB5D169A40F}"/>
              </a:ext>
            </a:extLst>
          </p:cNvPr>
          <p:cNvSpPr>
            <a:spLocks noGrp="1"/>
          </p:cNvSpPr>
          <p:nvPr>
            <p:ph idx="1"/>
          </p:nvPr>
        </p:nvSpPr>
        <p:spPr>
          <a:xfrm>
            <a:off x="271305" y="2331217"/>
            <a:ext cx="11615895" cy="4381081"/>
          </a:xfrm>
        </p:spPr>
        <p:txBody>
          <a:bodyPr>
            <a:normAutofit lnSpcReduction="10000"/>
          </a:bodyPr>
          <a:lstStyle/>
          <a:p>
            <a:pPr algn="just"/>
            <a:r>
              <a:rPr lang="en-US" sz="2400" b="0" i="0" dirty="0">
                <a:solidFill>
                  <a:srgbClr val="272C37"/>
                </a:solidFill>
                <a:effectLst/>
                <a:highlight>
                  <a:srgbClr val="FFFF00"/>
                </a:highlight>
                <a:latin typeface="Roboto" panose="02000000000000000000" pitchFamily="2" charset="0"/>
              </a:rPr>
              <a:t>Vanishing And Exploding Gradients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can suffer from the problem of vanishing or exploding gradients, which can make it difficult to train the network effectively. This occurs when the gradients of the loss function with respect to the parameters become very small or very large as they propagate through time.</a:t>
            </a:r>
          </a:p>
          <a:p>
            <a:pPr algn="just"/>
            <a:r>
              <a:rPr lang="en-US" sz="2400" b="0" i="0" dirty="0">
                <a:solidFill>
                  <a:srgbClr val="272C37"/>
                </a:solidFill>
                <a:effectLst/>
                <a:highlight>
                  <a:srgbClr val="FFFF00"/>
                </a:highlight>
                <a:latin typeface="Roboto" panose="02000000000000000000" pitchFamily="2" charset="0"/>
              </a:rPr>
              <a:t>Computational Complexity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can be computationally expensive to train, especially when dealing with long sequences. This is because the network has to process each input in sequence, which can be slow.</a:t>
            </a:r>
          </a:p>
          <a:p>
            <a:pPr algn="just"/>
            <a:r>
              <a:rPr lang="en-US" sz="2400" b="0" i="0" dirty="0">
                <a:solidFill>
                  <a:srgbClr val="272C37"/>
                </a:solidFill>
                <a:effectLst/>
                <a:highlight>
                  <a:srgbClr val="FFFF00"/>
                </a:highlight>
                <a:latin typeface="Roboto" panose="02000000000000000000" pitchFamily="2" charset="0"/>
              </a:rPr>
              <a:t>Difficulty In Capturing Long-Term Dependencies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Although RNNs are designed to capture information about past inputs, they can struggle to capture long-term dependencies in the input sequence. This is because the gradients can become very small as they propagate through time, which can cause the network to forget important information.</a:t>
            </a:r>
          </a:p>
          <a:p>
            <a:pPr algn="just"/>
            <a:endParaRPr lang="en-IN" sz="2400" dirty="0"/>
          </a:p>
        </p:txBody>
      </p:sp>
    </p:spTree>
    <p:extLst>
      <p:ext uri="{BB962C8B-B14F-4D97-AF65-F5344CB8AC3E}">
        <p14:creationId xmlns:p14="http://schemas.microsoft.com/office/powerpoint/2010/main" val="305302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E197-9CFC-9D84-4F59-82E2092131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D58CEC-CF7B-E50B-F13F-14451D278516}"/>
              </a:ext>
            </a:extLst>
          </p:cNvPr>
          <p:cNvSpPr>
            <a:spLocks noGrp="1"/>
          </p:cNvSpPr>
          <p:nvPr>
            <p:ph idx="1"/>
          </p:nvPr>
        </p:nvSpPr>
        <p:spPr>
          <a:xfrm>
            <a:off x="391886" y="2351315"/>
            <a:ext cx="11374734" cy="4300694"/>
          </a:xfrm>
        </p:spPr>
        <p:txBody>
          <a:bodyPr>
            <a:normAutofit lnSpcReduction="10000"/>
          </a:bodyPr>
          <a:lstStyle/>
          <a:p>
            <a:pPr algn="just"/>
            <a:r>
              <a:rPr lang="en-US" sz="2400" b="0" i="0" dirty="0">
                <a:solidFill>
                  <a:srgbClr val="272C37"/>
                </a:solidFill>
                <a:effectLst/>
                <a:highlight>
                  <a:srgbClr val="FFFF00"/>
                </a:highlight>
                <a:latin typeface="Roboto" panose="02000000000000000000" pitchFamily="2" charset="0"/>
              </a:rPr>
              <a:t>Lack Of Parallelism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are inherently sequential, which makes it difficult to parallelize the computation. This can limit the speed and scalability of the network.</a:t>
            </a:r>
          </a:p>
          <a:p>
            <a:pPr algn="just"/>
            <a:r>
              <a:rPr lang="en-US" sz="2400" b="0" i="0" dirty="0">
                <a:solidFill>
                  <a:srgbClr val="272C37"/>
                </a:solidFill>
                <a:effectLst/>
                <a:highlight>
                  <a:srgbClr val="FFFF00"/>
                </a:highlight>
                <a:latin typeface="Roboto" panose="02000000000000000000" pitchFamily="2" charset="0"/>
              </a:rPr>
              <a:t>Difficulty In Choosing The Right Architecture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There are many different variants of RNNs, each with its own advantages and disadvantages. Choosing the right architecture for a given task can be challenging, and may require extensive experimentation and tuning.</a:t>
            </a:r>
          </a:p>
          <a:p>
            <a:pPr algn="just"/>
            <a:r>
              <a:rPr lang="en-US" sz="2400" b="0" i="0" dirty="0">
                <a:solidFill>
                  <a:srgbClr val="272C37"/>
                </a:solidFill>
                <a:effectLst/>
                <a:highlight>
                  <a:srgbClr val="FFFF00"/>
                </a:highlight>
                <a:latin typeface="Roboto" panose="02000000000000000000" pitchFamily="2" charset="0"/>
              </a:rPr>
              <a:t>Difficulty In Interpreting The Output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The output of an RNN can be difficult to interpret, especially when dealing with complex inputs such as natural language or audio. This can make it difficult to understand how the network is making its predictions.</a:t>
            </a:r>
          </a:p>
        </p:txBody>
      </p:sp>
    </p:spTree>
    <p:extLst>
      <p:ext uri="{BB962C8B-B14F-4D97-AF65-F5344CB8AC3E}">
        <p14:creationId xmlns:p14="http://schemas.microsoft.com/office/powerpoint/2010/main" val="4274194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662E-4D60-9DDC-FDBE-739311775D8A}"/>
              </a:ext>
            </a:extLst>
          </p:cNvPr>
          <p:cNvSpPr>
            <a:spLocks noGrp="1"/>
          </p:cNvSpPr>
          <p:nvPr>
            <p:ph type="title"/>
          </p:nvPr>
        </p:nvSpPr>
        <p:spPr/>
        <p:txBody>
          <a:bodyPr/>
          <a:lstStyle/>
          <a:p>
            <a:pPr algn="ctr"/>
            <a:r>
              <a:rPr lang="en-US" dirty="0">
                <a:solidFill>
                  <a:schemeClr val="bg1"/>
                </a:solidFill>
                <a:latin typeface="Roboto" panose="02000000000000000000" pitchFamily="2" charset="0"/>
              </a:rPr>
              <a:t>Types of Recurrent Neural Networks</a:t>
            </a:r>
            <a:endParaRPr lang="en-IN" dirty="0">
              <a:solidFill>
                <a:schemeClr val="bg1"/>
              </a:solidFill>
            </a:endParaRPr>
          </a:p>
        </p:txBody>
      </p:sp>
      <p:sp>
        <p:nvSpPr>
          <p:cNvPr id="3" name="Content Placeholder 2">
            <a:extLst>
              <a:ext uri="{FF2B5EF4-FFF2-40B4-BE49-F238E27FC236}">
                <a16:creationId xmlns:a16="http://schemas.microsoft.com/office/drawing/2014/main" id="{3CA01A49-F1BE-76CA-1E27-370360665A7B}"/>
              </a:ext>
            </a:extLst>
          </p:cNvPr>
          <p:cNvSpPr>
            <a:spLocks noGrp="1"/>
          </p:cNvSpPr>
          <p:nvPr>
            <p:ph idx="1"/>
          </p:nvPr>
        </p:nvSpPr>
        <p:spPr/>
        <p:txBody>
          <a:bodyPr>
            <a:normAutofit lnSpcReduction="10000"/>
          </a:bodyPr>
          <a:lstStyle/>
          <a:p>
            <a:pPr algn="l"/>
            <a:r>
              <a:rPr lang="en-US" sz="3200" b="0" i="0" dirty="0">
                <a:solidFill>
                  <a:srgbClr val="51565E"/>
                </a:solidFill>
                <a:effectLst/>
                <a:latin typeface="Roboto" panose="02000000000000000000" pitchFamily="2" charset="0"/>
              </a:rPr>
              <a:t>There are four types of Recurrent Neural Networks:</a:t>
            </a:r>
          </a:p>
          <a:p>
            <a:pPr algn="l">
              <a:buFont typeface="+mj-lt"/>
              <a:buAutoNum type="arabicPeriod"/>
            </a:pPr>
            <a:r>
              <a:rPr lang="en-US" sz="3200" b="0" i="0" dirty="0">
                <a:solidFill>
                  <a:srgbClr val="51565E"/>
                </a:solidFill>
                <a:effectLst/>
                <a:latin typeface="Roboto" panose="02000000000000000000" pitchFamily="2" charset="0"/>
              </a:rPr>
              <a:t>One to One</a:t>
            </a:r>
          </a:p>
          <a:p>
            <a:pPr algn="l">
              <a:buFont typeface="+mj-lt"/>
              <a:buAutoNum type="arabicPeriod"/>
            </a:pPr>
            <a:r>
              <a:rPr lang="en-US" sz="3200" b="0" i="0" dirty="0">
                <a:solidFill>
                  <a:srgbClr val="51565E"/>
                </a:solidFill>
                <a:effectLst/>
                <a:latin typeface="Roboto" panose="02000000000000000000" pitchFamily="2" charset="0"/>
              </a:rPr>
              <a:t>One to Many</a:t>
            </a:r>
          </a:p>
          <a:p>
            <a:pPr algn="l">
              <a:buFont typeface="+mj-lt"/>
              <a:buAutoNum type="arabicPeriod"/>
            </a:pPr>
            <a:r>
              <a:rPr lang="en-US" sz="3200" b="0" i="0" dirty="0">
                <a:solidFill>
                  <a:srgbClr val="51565E"/>
                </a:solidFill>
                <a:effectLst/>
                <a:latin typeface="Roboto" panose="02000000000000000000" pitchFamily="2" charset="0"/>
              </a:rPr>
              <a:t>Many to One</a:t>
            </a:r>
          </a:p>
          <a:p>
            <a:pPr algn="l">
              <a:buFont typeface="+mj-lt"/>
              <a:buAutoNum type="arabicPeriod"/>
            </a:pPr>
            <a:r>
              <a:rPr lang="en-US" sz="3200" b="0" i="0" dirty="0">
                <a:solidFill>
                  <a:srgbClr val="51565E"/>
                </a:solidFill>
                <a:effectLst/>
                <a:latin typeface="Roboto" panose="02000000000000000000" pitchFamily="2" charset="0"/>
              </a:rPr>
              <a:t>Many to Many</a:t>
            </a:r>
          </a:p>
          <a:p>
            <a:endParaRPr lang="en-IN" sz="3200" dirty="0"/>
          </a:p>
        </p:txBody>
      </p:sp>
    </p:spTree>
    <p:extLst>
      <p:ext uri="{BB962C8B-B14F-4D97-AF65-F5344CB8AC3E}">
        <p14:creationId xmlns:p14="http://schemas.microsoft.com/office/powerpoint/2010/main" val="312584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8D07-EA9C-EB4C-B4A8-BC353F8AEF2D}"/>
              </a:ext>
            </a:extLst>
          </p:cNvPr>
          <p:cNvSpPr>
            <a:spLocks noGrp="1"/>
          </p:cNvSpPr>
          <p:nvPr>
            <p:ph type="title"/>
          </p:nvPr>
        </p:nvSpPr>
        <p:spPr/>
        <p:txBody>
          <a:bodyPr/>
          <a:lstStyle/>
          <a:p>
            <a:r>
              <a:rPr lang="en-US" dirty="0">
                <a:solidFill>
                  <a:schemeClr val="bg1"/>
                </a:solidFill>
                <a:latin typeface="Roboto" panose="02000000000000000000" pitchFamily="2" charset="0"/>
              </a:rPr>
              <a:t>One to One RNN</a:t>
            </a:r>
            <a:endParaRPr lang="en-IN" dirty="0">
              <a:solidFill>
                <a:schemeClr val="bg1"/>
              </a:solidFill>
            </a:endParaRPr>
          </a:p>
        </p:txBody>
      </p:sp>
      <p:sp>
        <p:nvSpPr>
          <p:cNvPr id="3" name="Content Placeholder 2">
            <a:extLst>
              <a:ext uri="{FF2B5EF4-FFF2-40B4-BE49-F238E27FC236}">
                <a16:creationId xmlns:a16="http://schemas.microsoft.com/office/drawing/2014/main" id="{FD05814D-8146-A00B-7486-545E417B3B60}"/>
              </a:ext>
            </a:extLst>
          </p:cNvPr>
          <p:cNvSpPr>
            <a:spLocks noGrp="1"/>
          </p:cNvSpPr>
          <p:nvPr>
            <p:ph idx="1"/>
          </p:nvPr>
        </p:nvSpPr>
        <p:spPr>
          <a:xfrm>
            <a:off x="834013" y="2603500"/>
            <a:ext cx="6562194" cy="3416300"/>
          </a:xfrm>
        </p:spPr>
        <p:txBody>
          <a:bodyPr>
            <a:normAutofit/>
          </a:bodyPr>
          <a:lstStyle/>
          <a:p>
            <a:pPr algn="just"/>
            <a:r>
              <a:rPr lang="en-US" sz="2800" b="0" i="0" dirty="0">
                <a:solidFill>
                  <a:srgbClr val="51565E"/>
                </a:solidFill>
                <a:effectLst/>
                <a:latin typeface="Roboto" panose="02000000000000000000" pitchFamily="2" charset="0"/>
              </a:rPr>
              <a:t>One to One type of neural network is known as the Vanilla Neural Network. </a:t>
            </a:r>
          </a:p>
          <a:p>
            <a:pPr algn="just"/>
            <a:r>
              <a:rPr lang="en-US" sz="2800" b="0" i="0" dirty="0">
                <a:solidFill>
                  <a:srgbClr val="51565E"/>
                </a:solidFill>
                <a:effectLst/>
                <a:latin typeface="Roboto" panose="02000000000000000000" pitchFamily="2" charset="0"/>
              </a:rPr>
              <a:t>It's used for general machine learning problems, which has a single input and a single output.</a:t>
            </a:r>
          </a:p>
          <a:p>
            <a:pPr algn="just"/>
            <a:endParaRPr lang="en-IN" sz="2800" dirty="0"/>
          </a:p>
        </p:txBody>
      </p:sp>
      <p:pic>
        <p:nvPicPr>
          <p:cNvPr id="5" name="Picture 4">
            <a:extLst>
              <a:ext uri="{FF2B5EF4-FFF2-40B4-BE49-F238E27FC236}">
                <a16:creationId xmlns:a16="http://schemas.microsoft.com/office/drawing/2014/main" id="{6E34734C-CF38-CFA2-5902-A8A7D46C127B}"/>
              </a:ext>
            </a:extLst>
          </p:cNvPr>
          <p:cNvPicPr>
            <a:picLocks noChangeAspect="1"/>
          </p:cNvPicPr>
          <p:nvPr/>
        </p:nvPicPr>
        <p:blipFill>
          <a:blip r:embed="rId2"/>
          <a:stretch>
            <a:fillRect/>
          </a:stretch>
        </p:blipFill>
        <p:spPr>
          <a:xfrm>
            <a:off x="7396207" y="286378"/>
            <a:ext cx="4473639" cy="6571622"/>
          </a:xfrm>
          <a:prstGeom prst="rect">
            <a:avLst/>
          </a:prstGeom>
        </p:spPr>
      </p:pic>
    </p:spTree>
    <p:extLst>
      <p:ext uri="{BB962C8B-B14F-4D97-AF65-F5344CB8AC3E}">
        <p14:creationId xmlns:p14="http://schemas.microsoft.com/office/powerpoint/2010/main" val="289280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D64D0-4F0B-383F-95CD-1F6100867A64}"/>
              </a:ext>
            </a:extLst>
          </p:cNvPr>
          <p:cNvSpPr>
            <a:spLocks noGrp="1"/>
          </p:cNvSpPr>
          <p:nvPr>
            <p:ph type="title"/>
          </p:nvPr>
        </p:nvSpPr>
        <p:spPr/>
        <p:txBody>
          <a:bodyPr/>
          <a:lstStyle/>
          <a:p>
            <a:r>
              <a:rPr lang="en-IN" dirty="0"/>
              <a:t>One to Many RNN</a:t>
            </a:r>
          </a:p>
        </p:txBody>
      </p:sp>
      <p:sp>
        <p:nvSpPr>
          <p:cNvPr id="3" name="Content Placeholder 2">
            <a:extLst>
              <a:ext uri="{FF2B5EF4-FFF2-40B4-BE49-F238E27FC236}">
                <a16:creationId xmlns:a16="http://schemas.microsoft.com/office/drawing/2014/main" id="{5FBAE1C5-6318-64E8-7351-230ED8FFE8A0}"/>
              </a:ext>
            </a:extLst>
          </p:cNvPr>
          <p:cNvSpPr>
            <a:spLocks noGrp="1"/>
          </p:cNvSpPr>
          <p:nvPr>
            <p:ph idx="1"/>
          </p:nvPr>
        </p:nvSpPr>
        <p:spPr>
          <a:xfrm>
            <a:off x="1154954" y="2603500"/>
            <a:ext cx="4371639" cy="3416300"/>
          </a:xfrm>
        </p:spPr>
        <p:txBody>
          <a:bodyPr>
            <a:normAutofit/>
          </a:bodyPr>
          <a:lstStyle/>
          <a:p>
            <a:pPr algn="just"/>
            <a:r>
              <a:rPr lang="en-US" sz="2800" b="0" i="0" dirty="0">
                <a:solidFill>
                  <a:srgbClr val="51565E"/>
                </a:solidFill>
                <a:effectLst/>
                <a:latin typeface="Roboto" panose="02000000000000000000" pitchFamily="2" charset="0"/>
              </a:rPr>
              <a:t>One to Many type of neural network has a single input and multiple outputs. </a:t>
            </a:r>
          </a:p>
        </p:txBody>
      </p:sp>
      <p:pic>
        <p:nvPicPr>
          <p:cNvPr id="6" name="Picture 5">
            <a:extLst>
              <a:ext uri="{FF2B5EF4-FFF2-40B4-BE49-F238E27FC236}">
                <a16:creationId xmlns:a16="http://schemas.microsoft.com/office/drawing/2014/main" id="{5D7AA87A-913C-F363-6145-E0C432FEC090}"/>
              </a:ext>
            </a:extLst>
          </p:cNvPr>
          <p:cNvPicPr>
            <a:picLocks noChangeAspect="1"/>
          </p:cNvPicPr>
          <p:nvPr/>
        </p:nvPicPr>
        <p:blipFill>
          <a:blip r:embed="rId2"/>
          <a:stretch>
            <a:fillRect/>
          </a:stretch>
        </p:blipFill>
        <p:spPr>
          <a:xfrm>
            <a:off x="6400013" y="653143"/>
            <a:ext cx="5096293" cy="5952014"/>
          </a:xfrm>
          <a:prstGeom prst="rect">
            <a:avLst/>
          </a:prstGeom>
        </p:spPr>
      </p:pic>
    </p:spTree>
    <p:extLst>
      <p:ext uri="{BB962C8B-B14F-4D97-AF65-F5344CB8AC3E}">
        <p14:creationId xmlns:p14="http://schemas.microsoft.com/office/powerpoint/2010/main" val="359605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4C5B-56D7-8A15-2CA8-98CBC94ED087}"/>
              </a:ext>
            </a:extLst>
          </p:cNvPr>
          <p:cNvSpPr>
            <a:spLocks noGrp="1"/>
          </p:cNvSpPr>
          <p:nvPr>
            <p:ph type="title"/>
          </p:nvPr>
        </p:nvSpPr>
        <p:spPr/>
        <p:txBody>
          <a:bodyPr/>
          <a:lstStyle/>
          <a:p>
            <a:r>
              <a:rPr lang="en-US" b="0" i="0" dirty="0">
                <a:solidFill>
                  <a:schemeClr val="bg1"/>
                </a:solidFill>
                <a:effectLst/>
                <a:latin typeface="Roboto" panose="02000000000000000000" pitchFamily="2" charset="0"/>
              </a:rPr>
              <a:t>Many to One</a:t>
            </a:r>
            <a:endParaRPr lang="en-IN" dirty="0">
              <a:solidFill>
                <a:schemeClr val="bg1"/>
              </a:solidFill>
            </a:endParaRPr>
          </a:p>
        </p:txBody>
      </p:sp>
      <p:sp>
        <p:nvSpPr>
          <p:cNvPr id="3" name="Content Placeholder 2">
            <a:extLst>
              <a:ext uri="{FF2B5EF4-FFF2-40B4-BE49-F238E27FC236}">
                <a16:creationId xmlns:a16="http://schemas.microsoft.com/office/drawing/2014/main" id="{5ED120A6-FBE3-4E3C-9AA5-6A85CD7DBEAB}"/>
              </a:ext>
            </a:extLst>
          </p:cNvPr>
          <p:cNvSpPr>
            <a:spLocks noGrp="1"/>
          </p:cNvSpPr>
          <p:nvPr>
            <p:ph idx="1"/>
          </p:nvPr>
        </p:nvSpPr>
        <p:spPr>
          <a:xfrm>
            <a:off x="1154954" y="2603500"/>
            <a:ext cx="5567393" cy="3416300"/>
          </a:xfrm>
        </p:spPr>
        <p:txBody>
          <a:bodyPr>
            <a:normAutofit lnSpcReduction="10000"/>
          </a:bodyPr>
          <a:lstStyle/>
          <a:p>
            <a:pPr algn="just"/>
            <a:r>
              <a:rPr lang="en-US" sz="2800" b="0" i="0" dirty="0">
                <a:solidFill>
                  <a:srgbClr val="51565E"/>
                </a:solidFill>
                <a:effectLst/>
                <a:latin typeface="Roboto" panose="02000000000000000000" pitchFamily="2" charset="0"/>
              </a:rPr>
              <a:t>Many to One RNN takes a sequence of inputs and generates a single output. </a:t>
            </a:r>
          </a:p>
          <a:p>
            <a:pPr algn="just"/>
            <a:r>
              <a:rPr lang="en-US" sz="2800" b="0" i="0" dirty="0">
                <a:solidFill>
                  <a:srgbClr val="51565E"/>
                </a:solidFill>
                <a:effectLst/>
                <a:latin typeface="Roboto" panose="02000000000000000000" pitchFamily="2" charset="0"/>
              </a:rPr>
              <a:t>Sentiment analysis is a good example of this kind of network where a given sentence can be classified as expressing positive or negative sentiments.</a:t>
            </a:r>
            <a:endParaRPr lang="en-IN" sz="2800" dirty="0"/>
          </a:p>
        </p:txBody>
      </p:sp>
      <p:pic>
        <p:nvPicPr>
          <p:cNvPr id="5" name="Picture 4">
            <a:extLst>
              <a:ext uri="{FF2B5EF4-FFF2-40B4-BE49-F238E27FC236}">
                <a16:creationId xmlns:a16="http://schemas.microsoft.com/office/drawing/2014/main" id="{7F74D5B3-652E-50EF-229A-FEC86C9A2AF1}"/>
              </a:ext>
            </a:extLst>
          </p:cNvPr>
          <p:cNvPicPr>
            <a:picLocks noChangeAspect="1"/>
          </p:cNvPicPr>
          <p:nvPr/>
        </p:nvPicPr>
        <p:blipFill>
          <a:blip r:embed="rId2"/>
          <a:stretch>
            <a:fillRect/>
          </a:stretch>
        </p:blipFill>
        <p:spPr>
          <a:xfrm>
            <a:off x="7142021" y="1919221"/>
            <a:ext cx="4037452" cy="4784857"/>
          </a:xfrm>
          <a:prstGeom prst="rect">
            <a:avLst/>
          </a:prstGeom>
        </p:spPr>
      </p:pic>
    </p:spTree>
    <p:extLst>
      <p:ext uri="{BB962C8B-B14F-4D97-AF65-F5344CB8AC3E}">
        <p14:creationId xmlns:p14="http://schemas.microsoft.com/office/powerpoint/2010/main" val="42187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25FA-5414-F863-0B29-C9C5052B2C66}"/>
              </a:ext>
            </a:extLst>
          </p:cNvPr>
          <p:cNvSpPr>
            <a:spLocks noGrp="1"/>
          </p:cNvSpPr>
          <p:nvPr>
            <p:ph type="title"/>
          </p:nvPr>
        </p:nvSpPr>
        <p:spPr/>
        <p:txBody>
          <a:bodyPr/>
          <a:lstStyle/>
          <a:p>
            <a:r>
              <a:rPr lang="en-IN" dirty="0"/>
              <a:t>Many to Many</a:t>
            </a:r>
          </a:p>
        </p:txBody>
      </p:sp>
      <p:sp>
        <p:nvSpPr>
          <p:cNvPr id="3" name="Content Placeholder 2">
            <a:extLst>
              <a:ext uri="{FF2B5EF4-FFF2-40B4-BE49-F238E27FC236}">
                <a16:creationId xmlns:a16="http://schemas.microsoft.com/office/drawing/2014/main" id="{97F0F81C-11CC-F32E-1F68-97AB4FF5F664}"/>
              </a:ext>
            </a:extLst>
          </p:cNvPr>
          <p:cNvSpPr>
            <a:spLocks noGrp="1"/>
          </p:cNvSpPr>
          <p:nvPr>
            <p:ph idx="1"/>
          </p:nvPr>
        </p:nvSpPr>
        <p:spPr>
          <a:xfrm>
            <a:off x="733530" y="2572378"/>
            <a:ext cx="5687367" cy="3447422"/>
          </a:xfrm>
        </p:spPr>
        <p:txBody>
          <a:bodyPr>
            <a:normAutofit/>
          </a:bodyPr>
          <a:lstStyle/>
          <a:p>
            <a:pPr algn="just"/>
            <a:r>
              <a:rPr lang="en-US" sz="3200" b="0" i="0" dirty="0">
                <a:solidFill>
                  <a:srgbClr val="51565E"/>
                </a:solidFill>
                <a:effectLst/>
                <a:latin typeface="Roboto" panose="02000000000000000000" pitchFamily="2" charset="0"/>
              </a:rPr>
              <a:t>This RNN takes a sequence of inputs and generates a sequence of outputs. </a:t>
            </a:r>
            <a:endParaRPr lang="en-IN" sz="3200" dirty="0"/>
          </a:p>
        </p:txBody>
      </p:sp>
      <p:pic>
        <p:nvPicPr>
          <p:cNvPr id="5" name="Picture 4">
            <a:extLst>
              <a:ext uri="{FF2B5EF4-FFF2-40B4-BE49-F238E27FC236}">
                <a16:creationId xmlns:a16="http://schemas.microsoft.com/office/drawing/2014/main" id="{CE958928-0A0E-1A26-7376-A5BF4DC0C819}"/>
              </a:ext>
            </a:extLst>
          </p:cNvPr>
          <p:cNvPicPr>
            <a:picLocks noChangeAspect="1"/>
          </p:cNvPicPr>
          <p:nvPr/>
        </p:nvPicPr>
        <p:blipFill>
          <a:blip r:embed="rId2"/>
          <a:stretch>
            <a:fillRect/>
          </a:stretch>
        </p:blipFill>
        <p:spPr>
          <a:xfrm>
            <a:off x="6676858" y="635523"/>
            <a:ext cx="5099671" cy="5586954"/>
          </a:xfrm>
          <a:prstGeom prst="rect">
            <a:avLst/>
          </a:prstGeom>
        </p:spPr>
      </p:pic>
    </p:spTree>
    <p:extLst>
      <p:ext uri="{BB962C8B-B14F-4D97-AF65-F5344CB8AC3E}">
        <p14:creationId xmlns:p14="http://schemas.microsoft.com/office/powerpoint/2010/main" val="334014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7EA2-BEA9-2A49-8091-C703B1E570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7A08E8-FE89-E15A-7B82-BAE8FB4B439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272FE1-3698-00D8-358E-01DA793B38B3}"/>
              </a:ext>
            </a:extLst>
          </p:cNvPr>
          <p:cNvPicPr>
            <a:picLocks noChangeAspect="1"/>
          </p:cNvPicPr>
          <p:nvPr/>
        </p:nvPicPr>
        <p:blipFill>
          <a:blip r:embed="rId2"/>
          <a:stretch>
            <a:fillRect/>
          </a:stretch>
        </p:blipFill>
        <p:spPr>
          <a:xfrm>
            <a:off x="0" y="507521"/>
            <a:ext cx="12192000" cy="5842958"/>
          </a:xfrm>
          <a:prstGeom prst="rect">
            <a:avLst/>
          </a:prstGeom>
        </p:spPr>
      </p:pic>
    </p:spTree>
    <p:extLst>
      <p:ext uri="{BB962C8B-B14F-4D97-AF65-F5344CB8AC3E}">
        <p14:creationId xmlns:p14="http://schemas.microsoft.com/office/powerpoint/2010/main" val="252352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CDF6-A857-4E37-D2A6-8746F2562959}"/>
              </a:ext>
            </a:extLst>
          </p:cNvPr>
          <p:cNvSpPr>
            <a:spLocks noGrp="1"/>
          </p:cNvSpPr>
          <p:nvPr>
            <p:ph type="title"/>
          </p:nvPr>
        </p:nvSpPr>
        <p:spPr/>
        <p:txBody>
          <a:bodyPr/>
          <a:lstStyle/>
          <a:p>
            <a:pPr algn="ctr"/>
            <a:r>
              <a:rPr lang="en-US" sz="4400" dirty="0">
                <a:latin typeface="Google Sans"/>
              </a:rPr>
              <a:t>I</a:t>
            </a:r>
            <a:r>
              <a:rPr lang="en-US" sz="4400" b="0" i="0" dirty="0">
                <a:effectLst/>
                <a:latin typeface="Google Sans"/>
              </a:rPr>
              <a:t>dentity initialization </a:t>
            </a:r>
            <a:endParaRPr lang="en-IN" sz="4400" dirty="0"/>
          </a:p>
        </p:txBody>
      </p:sp>
      <p:sp>
        <p:nvSpPr>
          <p:cNvPr id="3" name="Content Placeholder 2">
            <a:extLst>
              <a:ext uri="{FF2B5EF4-FFF2-40B4-BE49-F238E27FC236}">
                <a16:creationId xmlns:a16="http://schemas.microsoft.com/office/drawing/2014/main" id="{F488F7A5-B5EC-D588-55D9-0D5B31A0B2D4}"/>
              </a:ext>
            </a:extLst>
          </p:cNvPr>
          <p:cNvSpPr>
            <a:spLocks noGrp="1"/>
          </p:cNvSpPr>
          <p:nvPr>
            <p:ph idx="1"/>
          </p:nvPr>
        </p:nvSpPr>
        <p:spPr>
          <a:xfrm>
            <a:off x="351692" y="2452778"/>
            <a:ext cx="11294348" cy="4279618"/>
          </a:xfrm>
        </p:spPr>
        <p:txBody>
          <a:bodyPr>
            <a:normAutofit fontScale="92500" lnSpcReduction="10000"/>
          </a:bodyPr>
          <a:lstStyle/>
          <a:p>
            <a:pPr algn="just"/>
            <a:r>
              <a:rPr lang="en-US" sz="3200" b="0" i="0" dirty="0">
                <a:solidFill>
                  <a:schemeClr val="tx1"/>
                </a:solidFill>
                <a:effectLst/>
                <a:latin typeface="Google Sans"/>
              </a:rPr>
              <a:t>Gradient descent with </a:t>
            </a:r>
            <a:r>
              <a:rPr lang="en-US" sz="3200" b="1" i="0" u="sng" dirty="0">
                <a:solidFill>
                  <a:schemeClr val="tx1"/>
                </a:solidFill>
                <a:effectLst/>
                <a:latin typeface="Google Sans"/>
              </a:rPr>
              <a:t>identity initialization </a:t>
            </a:r>
            <a:r>
              <a:rPr lang="en-US" sz="3200" b="0" i="0" dirty="0">
                <a:solidFill>
                  <a:schemeClr val="tx1"/>
                </a:solidFill>
                <a:effectLst/>
                <a:latin typeface="Google Sans"/>
              </a:rPr>
              <a:t>efficiently learns positive definite linear transformations by deep residual networks.</a:t>
            </a:r>
          </a:p>
          <a:p>
            <a:pPr algn="just"/>
            <a:r>
              <a:rPr lang="en-US" sz="3200" b="1" u="sng" dirty="0">
                <a:solidFill>
                  <a:schemeClr val="tx1"/>
                </a:solidFill>
                <a:latin typeface="Google Sans"/>
              </a:rPr>
              <a:t>Truncated Backpropagation </a:t>
            </a:r>
            <a:r>
              <a:rPr lang="en-US" sz="3200" dirty="0">
                <a:solidFill>
                  <a:schemeClr val="tx1"/>
                </a:solidFill>
                <a:latin typeface="Google Sans"/>
              </a:rPr>
              <a:t>Through Time (BPTT) offers the computational benefits of BPTT while eliminating the need for a complete retrace through the whole data sequence at each stage. </a:t>
            </a:r>
          </a:p>
          <a:p>
            <a:pPr algn="just"/>
            <a:r>
              <a:rPr lang="en-US" sz="3200" b="1" u="sng" dirty="0">
                <a:solidFill>
                  <a:schemeClr val="tx1"/>
                </a:solidFill>
                <a:latin typeface="Google Sans"/>
              </a:rPr>
              <a:t>Gradient clipping </a:t>
            </a:r>
            <a:r>
              <a:rPr lang="en-US" sz="3200" dirty="0">
                <a:solidFill>
                  <a:schemeClr val="tx1"/>
                </a:solidFill>
                <a:latin typeface="Google Sans"/>
              </a:rPr>
              <a:t>ensures the gradient vector g has norm at most equal to threshold. This helps gradient descent to have reasonable behavior even if the loss landscape of the model is irregular, most likely a cliff.</a:t>
            </a:r>
            <a:endParaRPr lang="en-IN" sz="3200" dirty="0">
              <a:solidFill>
                <a:schemeClr val="tx1"/>
              </a:solidFill>
              <a:latin typeface="Google Sans"/>
            </a:endParaRPr>
          </a:p>
        </p:txBody>
      </p:sp>
    </p:spTree>
    <p:extLst>
      <p:ext uri="{BB962C8B-B14F-4D97-AF65-F5344CB8AC3E}">
        <p14:creationId xmlns:p14="http://schemas.microsoft.com/office/powerpoint/2010/main" val="124303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23A0-D753-16E5-66F0-B6291824981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55C7E48-A98A-717D-1BEA-24C7A1E5A0DD}"/>
              </a:ext>
            </a:extLst>
          </p:cNvPr>
          <p:cNvSpPr>
            <a:spLocks noGrp="1"/>
          </p:cNvSpPr>
          <p:nvPr>
            <p:ph idx="1"/>
          </p:nvPr>
        </p:nvSpPr>
        <p:spPr>
          <a:xfrm>
            <a:off x="381000" y="2466975"/>
            <a:ext cx="11410950" cy="4114800"/>
          </a:xfrm>
        </p:spPr>
        <p:txBody>
          <a:bodyPr>
            <a:normAutofit lnSpcReduction="10000"/>
          </a:bodyPr>
          <a:lstStyle/>
          <a:p>
            <a:pPr algn="just"/>
            <a:r>
              <a:rPr lang="en-US" sz="3200" b="0" i="0" dirty="0">
                <a:solidFill>
                  <a:srgbClr val="51565E"/>
                </a:solidFill>
                <a:effectLst/>
                <a:latin typeface="Roboto" panose="02000000000000000000" pitchFamily="2" charset="0"/>
              </a:rPr>
              <a:t>Recurrent Neural Networks (RNNs) are a type of artificial neural network designed to process sequences of data. </a:t>
            </a:r>
          </a:p>
          <a:p>
            <a:pPr algn="just"/>
            <a:r>
              <a:rPr lang="en-US" sz="3200" b="0" i="0" dirty="0">
                <a:solidFill>
                  <a:srgbClr val="51565E"/>
                </a:solidFill>
                <a:effectLst/>
                <a:latin typeface="Roboto" panose="02000000000000000000" pitchFamily="2" charset="0"/>
              </a:rPr>
              <a:t>RNN works on the principle of saving the output of a particular layer and feeding this back to the input in order to predict the output of the layer.</a:t>
            </a:r>
          </a:p>
          <a:p>
            <a:pPr algn="just"/>
            <a:r>
              <a:rPr lang="en-US" sz="3200" b="0" i="0" dirty="0">
                <a:solidFill>
                  <a:srgbClr val="51565E"/>
                </a:solidFill>
                <a:effectLst/>
                <a:latin typeface="Roboto" panose="02000000000000000000" pitchFamily="2" charset="0"/>
              </a:rPr>
              <a:t>They work especially well for jobs requiring sequences, such as time series data, voice, natural language, and other activities.</a:t>
            </a:r>
            <a:endParaRPr lang="en-IN" sz="3200" dirty="0"/>
          </a:p>
        </p:txBody>
      </p:sp>
    </p:spTree>
    <p:extLst>
      <p:ext uri="{BB962C8B-B14F-4D97-AF65-F5344CB8AC3E}">
        <p14:creationId xmlns:p14="http://schemas.microsoft.com/office/powerpoint/2010/main" val="2526637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1016-A64D-E26A-236B-2C9225E5EAE4}"/>
              </a:ext>
            </a:extLst>
          </p:cNvPr>
          <p:cNvSpPr>
            <a:spLocks noGrp="1"/>
          </p:cNvSpPr>
          <p:nvPr>
            <p:ph type="title"/>
          </p:nvPr>
        </p:nvSpPr>
        <p:spPr>
          <a:xfrm>
            <a:off x="1154954" y="973668"/>
            <a:ext cx="10028861" cy="706964"/>
          </a:xfrm>
        </p:spPr>
        <p:txBody>
          <a:bodyPr/>
          <a:lstStyle/>
          <a:p>
            <a:r>
              <a:rPr lang="en-US" b="0" i="0" dirty="0">
                <a:effectLst/>
                <a:latin typeface="Roboto" panose="02000000000000000000" pitchFamily="2" charset="0"/>
              </a:rPr>
              <a:t>Long Short-Term Memory (LSTM) Networks</a:t>
            </a:r>
            <a:endParaRPr lang="en-IN" dirty="0"/>
          </a:p>
        </p:txBody>
      </p:sp>
      <p:sp>
        <p:nvSpPr>
          <p:cNvPr id="3" name="Content Placeholder 2">
            <a:extLst>
              <a:ext uri="{FF2B5EF4-FFF2-40B4-BE49-F238E27FC236}">
                <a16:creationId xmlns:a16="http://schemas.microsoft.com/office/drawing/2014/main" id="{4CFD8DCC-BAC5-E9A3-AB03-666979510683}"/>
              </a:ext>
            </a:extLst>
          </p:cNvPr>
          <p:cNvSpPr>
            <a:spLocks noGrp="1"/>
          </p:cNvSpPr>
          <p:nvPr>
            <p:ph idx="1"/>
          </p:nvPr>
        </p:nvSpPr>
        <p:spPr>
          <a:xfrm>
            <a:off x="562708" y="2603500"/>
            <a:ext cx="11203912" cy="3887735"/>
          </a:xfrm>
        </p:spPr>
        <p:txBody>
          <a:bodyPr>
            <a:normAutofit/>
          </a:bodyPr>
          <a:lstStyle/>
          <a:p>
            <a:pPr algn="just"/>
            <a:r>
              <a:rPr lang="en-US" sz="3000" b="0" i="0" dirty="0">
                <a:solidFill>
                  <a:srgbClr val="002060"/>
                </a:solidFill>
                <a:effectLst/>
                <a:latin typeface="proxima-nova"/>
              </a:rPr>
              <a:t>Long Short-Term Memory (LSTM), introduced by Sepp </a:t>
            </a:r>
            <a:r>
              <a:rPr lang="en-US" sz="3000" b="0" i="0" dirty="0" err="1">
                <a:solidFill>
                  <a:srgbClr val="002060"/>
                </a:solidFill>
                <a:effectLst/>
                <a:latin typeface="proxima-nova"/>
              </a:rPr>
              <a:t>Hochreiter</a:t>
            </a:r>
            <a:r>
              <a:rPr lang="en-US" sz="3000" b="0" i="0" dirty="0">
                <a:solidFill>
                  <a:srgbClr val="002060"/>
                </a:solidFill>
                <a:effectLst/>
                <a:latin typeface="proxima-nova"/>
              </a:rPr>
              <a:t> and Jürgen </a:t>
            </a:r>
            <a:r>
              <a:rPr lang="en-US" sz="3000" b="0" i="0" dirty="0" err="1">
                <a:solidFill>
                  <a:srgbClr val="002060"/>
                </a:solidFill>
                <a:effectLst/>
                <a:latin typeface="proxima-nova"/>
              </a:rPr>
              <a:t>Schmidhuber</a:t>
            </a:r>
            <a:r>
              <a:rPr lang="en-US" sz="3000" b="0" i="0" dirty="0">
                <a:solidFill>
                  <a:srgbClr val="002060"/>
                </a:solidFill>
                <a:effectLst/>
                <a:latin typeface="proxima-nova"/>
              </a:rPr>
              <a:t> in 1997, is a type of recurrent neural network (RNN) architecture designed to handle long-term dependencies. The key innovation of LSTM lies in its ability to selectively store, update, and retrieve information over extended sequences, making it particularly well-suited for tasks involving sequential data.</a:t>
            </a:r>
          </a:p>
          <a:p>
            <a:endParaRPr lang="en-IN" dirty="0"/>
          </a:p>
        </p:txBody>
      </p:sp>
    </p:spTree>
    <p:extLst>
      <p:ext uri="{BB962C8B-B14F-4D97-AF65-F5344CB8AC3E}">
        <p14:creationId xmlns:p14="http://schemas.microsoft.com/office/powerpoint/2010/main" val="304115115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466-031C-3FFF-5F51-7FDBEB693F52}"/>
              </a:ext>
            </a:extLst>
          </p:cNvPr>
          <p:cNvSpPr>
            <a:spLocks noGrp="1"/>
          </p:cNvSpPr>
          <p:nvPr>
            <p:ph type="title"/>
          </p:nvPr>
        </p:nvSpPr>
        <p:spPr>
          <a:xfrm>
            <a:off x="1154954" y="973668"/>
            <a:ext cx="10149442" cy="706964"/>
          </a:xfrm>
        </p:spPr>
        <p:txBody>
          <a:bodyPr/>
          <a:lstStyle/>
          <a:p>
            <a:r>
              <a:rPr lang="en-US" b="0" i="0" dirty="0">
                <a:effectLst/>
                <a:latin typeface="Roboto" panose="02000000000000000000" pitchFamily="2" charset="0"/>
              </a:rPr>
              <a:t>Long Short-Term Memory (LSTM) Networks</a:t>
            </a:r>
            <a:endParaRPr lang="en-IN" dirty="0"/>
          </a:p>
        </p:txBody>
      </p:sp>
      <p:sp>
        <p:nvSpPr>
          <p:cNvPr id="3" name="Content Placeholder 2">
            <a:extLst>
              <a:ext uri="{FF2B5EF4-FFF2-40B4-BE49-F238E27FC236}">
                <a16:creationId xmlns:a16="http://schemas.microsoft.com/office/drawing/2014/main" id="{CABEC7B5-84D2-A32C-47ED-E702246347A4}"/>
              </a:ext>
            </a:extLst>
          </p:cNvPr>
          <p:cNvSpPr>
            <a:spLocks noGrp="1"/>
          </p:cNvSpPr>
          <p:nvPr>
            <p:ph idx="1"/>
          </p:nvPr>
        </p:nvSpPr>
        <p:spPr>
          <a:xfrm>
            <a:off x="482322" y="2613547"/>
            <a:ext cx="11244104" cy="3948025"/>
          </a:xfrm>
        </p:spPr>
        <p:txBody>
          <a:bodyPr>
            <a:normAutofit fontScale="85000" lnSpcReduction="10000"/>
          </a:bodyPr>
          <a:lstStyle/>
          <a:p>
            <a:pPr algn="just"/>
            <a:r>
              <a:rPr lang="en-US" sz="3600" b="0" i="0" dirty="0">
                <a:solidFill>
                  <a:srgbClr val="51565E"/>
                </a:solidFill>
                <a:effectLst/>
                <a:latin typeface="Roboto" panose="02000000000000000000" pitchFamily="2" charset="0"/>
              </a:rPr>
              <a:t>LSTM is a type of RNN that is designed to handle the vanishing gradient problem that can occur in standard RNNs.</a:t>
            </a:r>
          </a:p>
          <a:p>
            <a:pPr algn="just"/>
            <a:r>
              <a:rPr lang="en-US" sz="3600" b="0" i="0" dirty="0">
                <a:solidFill>
                  <a:srgbClr val="51565E"/>
                </a:solidFill>
                <a:effectLst/>
                <a:latin typeface="Roboto" panose="02000000000000000000" pitchFamily="2" charset="0"/>
              </a:rPr>
              <a:t>It does this by introducing three gating mechanisms that control the flow of information through the network: the input gate, the forget gate, and the output gate. </a:t>
            </a:r>
          </a:p>
          <a:p>
            <a:pPr algn="just"/>
            <a:r>
              <a:rPr lang="en-US" sz="3600" b="0" i="0" dirty="0">
                <a:solidFill>
                  <a:srgbClr val="51565E"/>
                </a:solidFill>
                <a:effectLst/>
                <a:latin typeface="Roboto" panose="02000000000000000000" pitchFamily="2" charset="0"/>
              </a:rPr>
              <a:t>These gates allow the LSTM network to selectively remember or forget information from the input sequence, which makes it more effective for long-term dependencies.</a:t>
            </a:r>
          </a:p>
          <a:p>
            <a:pPr algn="just"/>
            <a:endParaRPr lang="en-IN" sz="3600" dirty="0"/>
          </a:p>
        </p:txBody>
      </p:sp>
    </p:spTree>
    <p:extLst>
      <p:ext uri="{BB962C8B-B14F-4D97-AF65-F5344CB8AC3E}">
        <p14:creationId xmlns:p14="http://schemas.microsoft.com/office/powerpoint/2010/main" val="1375922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F92C-CA78-A8D5-6500-54CCA2160A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2B4537-4C60-7DF1-C1E4-E3CBF6A979A4}"/>
              </a:ext>
            </a:extLst>
          </p:cNvPr>
          <p:cNvSpPr>
            <a:spLocks noGrp="1"/>
          </p:cNvSpPr>
          <p:nvPr>
            <p:ph idx="1"/>
          </p:nvPr>
        </p:nvSpPr>
        <p:spPr>
          <a:xfrm>
            <a:off x="381837" y="2351315"/>
            <a:ext cx="11575701" cy="4320790"/>
          </a:xfrm>
        </p:spPr>
        <p:txBody>
          <a:bodyPr>
            <a:normAutofit fontScale="92500" lnSpcReduction="20000"/>
          </a:bodyPr>
          <a:lstStyle/>
          <a:p>
            <a:pPr algn="just"/>
            <a:r>
              <a:rPr lang="en-US" sz="3200" b="0" i="0" dirty="0">
                <a:solidFill>
                  <a:srgbClr val="51565E"/>
                </a:solidFill>
                <a:effectLst/>
                <a:latin typeface="Roboto" panose="02000000000000000000" pitchFamily="2" charset="0"/>
              </a:rPr>
              <a:t>LSTMs are a special kind of RNN — capable of learning long-term dependencies by remembering information for long periods is the default behavior.</a:t>
            </a:r>
          </a:p>
          <a:p>
            <a:pPr algn="just"/>
            <a:r>
              <a:rPr lang="en-US" sz="3200" b="0" i="0" dirty="0">
                <a:solidFill>
                  <a:srgbClr val="51565E"/>
                </a:solidFill>
                <a:effectLst/>
                <a:latin typeface="Roboto" panose="02000000000000000000" pitchFamily="2" charset="0"/>
              </a:rPr>
              <a:t>All RNN are in the form of a chain of repeating modules of a neural network. In standard RNNs, this repeating module will have a very simple structure, such as a single tanh layer.</a:t>
            </a:r>
          </a:p>
          <a:p>
            <a:pPr algn="just"/>
            <a:r>
              <a:rPr lang="en-US" sz="3200" b="0" i="0" dirty="0">
                <a:solidFill>
                  <a:srgbClr val="51565E"/>
                </a:solidFill>
                <a:effectLst/>
                <a:latin typeface="Roboto" panose="02000000000000000000" pitchFamily="2" charset="0"/>
              </a:rPr>
              <a:t>LSTMs also have a chain-like structure, but the repeating module is a bit different structure. Instead of having a single neural network layer, four interacting layers are communicating extraordinarily.</a:t>
            </a:r>
          </a:p>
          <a:p>
            <a:pPr marL="0" indent="0" algn="just">
              <a:buNone/>
            </a:pPr>
            <a:endParaRPr lang="en-IN" sz="3200" dirty="0"/>
          </a:p>
        </p:txBody>
      </p:sp>
    </p:spTree>
    <p:extLst>
      <p:ext uri="{BB962C8B-B14F-4D97-AF65-F5344CB8AC3E}">
        <p14:creationId xmlns:p14="http://schemas.microsoft.com/office/powerpoint/2010/main" val="101646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105C-13E9-782A-350D-42C7C25489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51685A-1796-B8E6-222A-C703853D3803}"/>
              </a:ext>
            </a:extLst>
          </p:cNvPr>
          <p:cNvSpPr>
            <a:spLocks noGrp="1"/>
          </p:cNvSpPr>
          <p:nvPr>
            <p:ph idx="1"/>
          </p:nvPr>
        </p:nvSpPr>
        <p:spPr/>
        <p:txBody>
          <a:bodyPr>
            <a:normAutofit/>
          </a:bodyPr>
          <a:lstStyle/>
          <a:p>
            <a:r>
              <a:rPr lang="en-IN" sz="2800" dirty="0"/>
              <a:t>Memory cell is based on the Remembering and forgetting.</a:t>
            </a:r>
          </a:p>
          <a:p>
            <a:r>
              <a:rPr lang="en-IN" sz="2800" dirty="0"/>
              <a:t>How do we remember ?</a:t>
            </a:r>
          </a:p>
          <a:p>
            <a:pPr lvl="1"/>
            <a:r>
              <a:rPr lang="en-IN" sz="2400" dirty="0"/>
              <a:t>Based on the context of the Input.</a:t>
            </a:r>
          </a:p>
          <a:p>
            <a:pPr lvl="1"/>
            <a:endParaRPr lang="en-IN" sz="2400" dirty="0"/>
          </a:p>
        </p:txBody>
      </p:sp>
    </p:spTree>
    <p:extLst>
      <p:ext uri="{BB962C8B-B14F-4D97-AF65-F5344CB8AC3E}">
        <p14:creationId xmlns:p14="http://schemas.microsoft.com/office/powerpoint/2010/main" val="110345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D2D8-35E5-7D25-E175-A3BFC2D3C5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F9EBA79-DF1F-2765-0C91-0D6D31E608DD}"/>
              </a:ext>
            </a:extLst>
          </p:cNvPr>
          <p:cNvPicPr>
            <a:picLocks noGrp="1" noChangeAspect="1"/>
          </p:cNvPicPr>
          <p:nvPr>
            <p:ph idx="1"/>
          </p:nvPr>
        </p:nvPicPr>
        <p:blipFill>
          <a:blip r:embed="rId2"/>
          <a:stretch>
            <a:fillRect/>
          </a:stretch>
        </p:blipFill>
        <p:spPr>
          <a:xfrm>
            <a:off x="303125" y="242787"/>
            <a:ext cx="11585749" cy="4284264"/>
          </a:xfrm>
        </p:spPr>
      </p:pic>
      <p:pic>
        <p:nvPicPr>
          <p:cNvPr id="4" name="Picture 3">
            <a:extLst>
              <a:ext uri="{FF2B5EF4-FFF2-40B4-BE49-F238E27FC236}">
                <a16:creationId xmlns:a16="http://schemas.microsoft.com/office/drawing/2014/main" id="{6150B263-7F81-51C5-3417-00556BC1DBA1}"/>
              </a:ext>
            </a:extLst>
          </p:cNvPr>
          <p:cNvPicPr>
            <a:picLocks noChangeAspect="1"/>
          </p:cNvPicPr>
          <p:nvPr/>
        </p:nvPicPr>
        <p:blipFill>
          <a:blip r:embed="rId3"/>
          <a:stretch>
            <a:fillRect/>
          </a:stretch>
        </p:blipFill>
        <p:spPr>
          <a:xfrm>
            <a:off x="1353497" y="4527051"/>
            <a:ext cx="9900658" cy="1999572"/>
          </a:xfrm>
          <a:prstGeom prst="rect">
            <a:avLst/>
          </a:prstGeom>
        </p:spPr>
      </p:pic>
    </p:spTree>
    <p:extLst>
      <p:ext uri="{BB962C8B-B14F-4D97-AF65-F5344CB8AC3E}">
        <p14:creationId xmlns:p14="http://schemas.microsoft.com/office/powerpoint/2010/main" val="298812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5DD9-56EA-3022-E89A-3E01BA15B4E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9CDA51-C0DA-2C48-37D5-FF5E0AC4BFDB}"/>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217713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B43B-59E5-0A5A-455E-C01B09F02B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1EEFB5A-6176-3DE9-3DD4-5C8BD153DD5D}"/>
              </a:ext>
            </a:extLst>
          </p:cNvPr>
          <p:cNvPicPr>
            <a:picLocks noGrp="1" noChangeAspect="1"/>
          </p:cNvPicPr>
          <p:nvPr>
            <p:ph idx="1"/>
          </p:nvPr>
        </p:nvPicPr>
        <p:blipFill>
          <a:blip r:embed="rId2"/>
          <a:stretch>
            <a:fillRect/>
          </a:stretch>
        </p:blipFill>
        <p:spPr>
          <a:xfrm>
            <a:off x="1537398" y="27920"/>
            <a:ext cx="8179358" cy="6830080"/>
          </a:xfrm>
        </p:spPr>
      </p:pic>
    </p:spTree>
    <p:extLst>
      <p:ext uri="{BB962C8B-B14F-4D97-AF65-F5344CB8AC3E}">
        <p14:creationId xmlns:p14="http://schemas.microsoft.com/office/powerpoint/2010/main" val="70099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A86E-432B-3847-8A40-BE62ACD6D9C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B6B5D8C-4F1C-E6D7-9790-B765E977A95E}"/>
              </a:ext>
            </a:extLst>
          </p:cNvPr>
          <p:cNvPicPr>
            <a:picLocks noChangeAspect="1"/>
          </p:cNvPicPr>
          <p:nvPr/>
        </p:nvPicPr>
        <p:blipFill>
          <a:blip r:embed="rId2"/>
          <a:stretch>
            <a:fillRect/>
          </a:stretch>
        </p:blipFill>
        <p:spPr>
          <a:xfrm>
            <a:off x="9495692" y="3397226"/>
            <a:ext cx="2548555" cy="3323028"/>
          </a:xfrm>
          <a:prstGeom prst="rect">
            <a:avLst/>
          </a:prstGeom>
        </p:spPr>
      </p:pic>
      <p:pic>
        <p:nvPicPr>
          <p:cNvPr id="7" name="Picture 6">
            <a:extLst>
              <a:ext uri="{FF2B5EF4-FFF2-40B4-BE49-F238E27FC236}">
                <a16:creationId xmlns:a16="http://schemas.microsoft.com/office/drawing/2014/main" id="{EA689596-007D-38A7-E595-D2EE03F15332}"/>
              </a:ext>
            </a:extLst>
          </p:cNvPr>
          <p:cNvPicPr>
            <a:picLocks noChangeAspect="1"/>
          </p:cNvPicPr>
          <p:nvPr/>
        </p:nvPicPr>
        <p:blipFill>
          <a:blip r:embed="rId3"/>
          <a:stretch>
            <a:fillRect/>
          </a:stretch>
        </p:blipFill>
        <p:spPr>
          <a:xfrm>
            <a:off x="5761141" y="3888713"/>
            <a:ext cx="3903679" cy="2831542"/>
          </a:xfrm>
          <a:prstGeom prst="rect">
            <a:avLst/>
          </a:prstGeom>
        </p:spPr>
      </p:pic>
      <p:pic>
        <p:nvPicPr>
          <p:cNvPr id="9" name="Picture 8">
            <a:extLst>
              <a:ext uri="{FF2B5EF4-FFF2-40B4-BE49-F238E27FC236}">
                <a16:creationId xmlns:a16="http://schemas.microsoft.com/office/drawing/2014/main" id="{D9371D5C-FC24-0385-6FAC-E21F8F8EB172}"/>
              </a:ext>
            </a:extLst>
          </p:cNvPr>
          <p:cNvPicPr>
            <a:picLocks noChangeAspect="1"/>
          </p:cNvPicPr>
          <p:nvPr/>
        </p:nvPicPr>
        <p:blipFill>
          <a:blip r:embed="rId4"/>
          <a:stretch>
            <a:fillRect/>
          </a:stretch>
        </p:blipFill>
        <p:spPr>
          <a:xfrm>
            <a:off x="229098" y="2873944"/>
            <a:ext cx="5451659" cy="3883574"/>
          </a:xfrm>
          <a:prstGeom prst="rect">
            <a:avLst/>
          </a:prstGeom>
        </p:spPr>
      </p:pic>
    </p:spTree>
    <p:extLst>
      <p:ext uri="{BB962C8B-B14F-4D97-AF65-F5344CB8AC3E}">
        <p14:creationId xmlns:p14="http://schemas.microsoft.com/office/powerpoint/2010/main" val="2821070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C1EF-AB1D-821B-4A89-FD2E835366F5}"/>
              </a:ext>
            </a:extLst>
          </p:cNvPr>
          <p:cNvSpPr>
            <a:spLocks noGrp="1"/>
          </p:cNvSpPr>
          <p:nvPr>
            <p:ph type="title"/>
          </p:nvPr>
        </p:nvSpPr>
        <p:spPr/>
        <p:txBody>
          <a:bodyPr/>
          <a:lstStyle/>
          <a:p>
            <a:endParaRPr lang="en-IN"/>
          </a:p>
        </p:txBody>
      </p:sp>
      <p:grpSp>
        <p:nvGrpSpPr>
          <p:cNvPr id="4" name="Group 3">
            <a:extLst>
              <a:ext uri="{FF2B5EF4-FFF2-40B4-BE49-F238E27FC236}">
                <a16:creationId xmlns:a16="http://schemas.microsoft.com/office/drawing/2014/main" id="{F056851A-E8BD-E27E-D591-56029CBC0AE8}"/>
              </a:ext>
            </a:extLst>
          </p:cNvPr>
          <p:cNvGrpSpPr/>
          <p:nvPr/>
        </p:nvGrpSpPr>
        <p:grpSpPr>
          <a:xfrm>
            <a:off x="90434" y="110532"/>
            <a:ext cx="8139166" cy="2674556"/>
            <a:chOff x="56075" y="39074"/>
            <a:chExt cx="11740690" cy="3737830"/>
          </a:xfrm>
        </p:grpSpPr>
        <p:pic>
          <p:nvPicPr>
            <p:cNvPr id="5" name="Picture 4">
              <a:extLst>
                <a:ext uri="{FF2B5EF4-FFF2-40B4-BE49-F238E27FC236}">
                  <a16:creationId xmlns:a16="http://schemas.microsoft.com/office/drawing/2014/main" id="{AFAAD925-BD5E-5321-81D7-B704539CD881}"/>
                </a:ext>
              </a:extLst>
            </p:cNvPr>
            <p:cNvPicPr>
              <a:picLocks noChangeAspect="1"/>
            </p:cNvPicPr>
            <p:nvPr/>
          </p:nvPicPr>
          <p:blipFill>
            <a:blip r:embed="rId2"/>
            <a:stretch>
              <a:fillRect/>
            </a:stretch>
          </p:blipFill>
          <p:spPr>
            <a:xfrm>
              <a:off x="56075" y="39074"/>
              <a:ext cx="11740690" cy="3737830"/>
            </a:xfrm>
            <a:prstGeom prst="rect">
              <a:avLst/>
            </a:prstGeom>
          </p:spPr>
        </p:pic>
        <p:cxnSp>
          <p:nvCxnSpPr>
            <p:cNvPr id="7" name="Straight Arrow Connector 6">
              <a:extLst>
                <a:ext uri="{FF2B5EF4-FFF2-40B4-BE49-F238E27FC236}">
                  <a16:creationId xmlns:a16="http://schemas.microsoft.com/office/drawing/2014/main" id="{CA4DD64C-1A09-931B-E61E-9FEAD7F28334}"/>
                </a:ext>
              </a:extLst>
            </p:cNvPr>
            <p:cNvCxnSpPr/>
            <p:nvPr/>
          </p:nvCxnSpPr>
          <p:spPr>
            <a:xfrm flipV="1">
              <a:off x="8460712" y="2431701"/>
              <a:ext cx="301451" cy="411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519CE610-72DD-D80A-CD82-125A17FDF59A}"/>
                </a:ext>
              </a:extLst>
            </p:cNvPr>
            <p:cNvSpPr txBox="1"/>
            <p:nvPr/>
          </p:nvSpPr>
          <p:spPr>
            <a:xfrm>
              <a:off x="6842927" y="2984360"/>
              <a:ext cx="3446585" cy="369332"/>
            </a:xfrm>
            <a:prstGeom prst="rect">
              <a:avLst/>
            </a:prstGeom>
            <a:noFill/>
          </p:spPr>
          <p:txBody>
            <a:bodyPr wrap="square" rtlCol="0">
              <a:spAutoFit/>
            </a:bodyPr>
            <a:lstStyle/>
            <a:p>
              <a:r>
                <a:rPr lang="en-IN" b="1" dirty="0"/>
                <a:t>Combining two weights</a:t>
              </a:r>
            </a:p>
          </p:txBody>
        </p:sp>
      </p:grpSp>
      <p:pic>
        <p:nvPicPr>
          <p:cNvPr id="6" name="Content Placeholder 5">
            <a:extLst>
              <a:ext uri="{FF2B5EF4-FFF2-40B4-BE49-F238E27FC236}">
                <a16:creationId xmlns:a16="http://schemas.microsoft.com/office/drawing/2014/main" id="{9A1A46AB-C3AF-02B7-8A59-ACA6996D32C5}"/>
              </a:ext>
            </a:extLst>
          </p:cNvPr>
          <p:cNvPicPr>
            <a:picLocks noGrp="1" noChangeAspect="1"/>
          </p:cNvPicPr>
          <p:nvPr>
            <p:ph idx="1"/>
          </p:nvPr>
        </p:nvPicPr>
        <p:blipFill>
          <a:blip r:embed="rId3"/>
          <a:stretch>
            <a:fillRect/>
          </a:stretch>
        </p:blipFill>
        <p:spPr>
          <a:xfrm>
            <a:off x="8222013" y="-1"/>
            <a:ext cx="3969988" cy="5968721"/>
          </a:xfrm>
          <a:prstGeom prst="rect">
            <a:avLst/>
          </a:prstGeom>
        </p:spPr>
      </p:pic>
    </p:spTree>
    <p:extLst>
      <p:ext uri="{BB962C8B-B14F-4D97-AF65-F5344CB8AC3E}">
        <p14:creationId xmlns:p14="http://schemas.microsoft.com/office/powerpoint/2010/main" val="280663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2F95-2ECC-8D31-5D38-B974B1F7BDDD}"/>
              </a:ext>
            </a:extLst>
          </p:cNvPr>
          <p:cNvSpPr>
            <a:spLocks noGrp="1"/>
          </p:cNvSpPr>
          <p:nvPr>
            <p:ph type="title"/>
          </p:nvPr>
        </p:nvSpPr>
        <p:spPr>
          <a:xfrm>
            <a:off x="411982" y="413931"/>
            <a:ext cx="6491611" cy="2751585"/>
          </a:xfrm>
          <a:solidFill>
            <a:schemeClr val="bg1"/>
          </a:solidFill>
        </p:spPr>
        <p:txBody>
          <a:bodyPr/>
          <a:lstStyle/>
          <a:p>
            <a:pPr algn="just"/>
            <a:r>
              <a:rPr lang="en-IN" dirty="0">
                <a:solidFill>
                  <a:srgbClr val="002060"/>
                </a:solidFill>
              </a:rPr>
              <a:t>This stage is deciding how much percentage of Potential Memory need to be added to the LSTM.</a:t>
            </a:r>
          </a:p>
        </p:txBody>
      </p:sp>
      <p:pic>
        <p:nvPicPr>
          <p:cNvPr id="10" name="Picture 9">
            <a:extLst>
              <a:ext uri="{FF2B5EF4-FFF2-40B4-BE49-F238E27FC236}">
                <a16:creationId xmlns:a16="http://schemas.microsoft.com/office/drawing/2014/main" id="{B4FEC88E-644A-A628-07A0-3CA60B4592BB}"/>
              </a:ext>
            </a:extLst>
          </p:cNvPr>
          <p:cNvPicPr>
            <a:picLocks noChangeAspect="1"/>
          </p:cNvPicPr>
          <p:nvPr/>
        </p:nvPicPr>
        <p:blipFill>
          <a:blip r:embed="rId2"/>
          <a:stretch>
            <a:fillRect/>
          </a:stretch>
        </p:blipFill>
        <p:spPr>
          <a:xfrm>
            <a:off x="56074" y="3692483"/>
            <a:ext cx="9761166" cy="3120918"/>
          </a:xfrm>
          <a:prstGeom prst="rect">
            <a:avLst/>
          </a:prstGeom>
        </p:spPr>
      </p:pic>
      <p:sp>
        <p:nvSpPr>
          <p:cNvPr id="11" name="TextBox 10">
            <a:extLst>
              <a:ext uri="{FF2B5EF4-FFF2-40B4-BE49-F238E27FC236}">
                <a16:creationId xmlns:a16="http://schemas.microsoft.com/office/drawing/2014/main" id="{24E94D87-D632-13E8-0F52-848D834D29AE}"/>
              </a:ext>
            </a:extLst>
          </p:cNvPr>
          <p:cNvSpPr txBox="1"/>
          <p:nvPr/>
        </p:nvSpPr>
        <p:spPr>
          <a:xfrm>
            <a:off x="2374760" y="3429000"/>
            <a:ext cx="4468167" cy="369332"/>
          </a:xfrm>
          <a:prstGeom prst="rect">
            <a:avLst/>
          </a:prstGeom>
          <a:noFill/>
        </p:spPr>
        <p:txBody>
          <a:bodyPr wrap="square" rtlCol="0">
            <a:spAutoFit/>
          </a:bodyPr>
          <a:lstStyle/>
          <a:p>
            <a:r>
              <a:rPr lang="en-IN" b="1" dirty="0"/>
              <a:t>Adding information to the memory cell </a:t>
            </a:r>
          </a:p>
        </p:txBody>
      </p:sp>
      <p:cxnSp>
        <p:nvCxnSpPr>
          <p:cNvPr id="12" name="Straight Arrow Connector 11">
            <a:extLst>
              <a:ext uri="{FF2B5EF4-FFF2-40B4-BE49-F238E27FC236}">
                <a16:creationId xmlns:a16="http://schemas.microsoft.com/office/drawing/2014/main" id="{30171A28-38F7-3B1F-96B2-EE58D7449FA2}"/>
              </a:ext>
            </a:extLst>
          </p:cNvPr>
          <p:cNvCxnSpPr>
            <a:cxnSpLocks/>
          </p:cNvCxnSpPr>
          <p:nvPr/>
        </p:nvCxnSpPr>
        <p:spPr>
          <a:xfrm flipV="1">
            <a:off x="2638902" y="3783377"/>
            <a:ext cx="500744" cy="825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Flowchart: Or 12">
            <a:extLst>
              <a:ext uri="{FF2B5EF4-FFF2-40B4-BE49-F238E27FC236}">
                <a16:creationId xmlns:a16="http://schemas.microsoft.com/office/drawing/2014/main" id="{EA0FEA76-C770-3846-AD73-3B23816F2775}"/>
              </a:ext>
            </a:extLst>
          </p:cNvPr>
          <p:cNvSpPr/>
          <p:nvPr/>
        </p:nvSpPr>
        <p:spPr>
          <a:xfrm>
            <a:off x="2321587" y="4615352"/>
            <a:ext cx="383093" cy="362748"/>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1DAC6289-CCE3-0A36-4224-704CA6E76B61}"/>
              </a:ext>
            </a:extLst>
          </p:cNvPr>
          <p:cNvPicPr>
            <a:picLocks noChangeAspect="1"/>
          </p:cNvPicPr>
          <p:nvPr/>
        </p:nvPicPr>
        <p:blipFill>
          <a:blip r:embed="rId3"/>
          <a:stretch>
            <a:fillRect/>
          </a:stretch>
        </p:blipFill>
        <p:spPr>
          <a:xfrm>
            <a:off x="6903593" y="0"/>
            <a:ext cx="5275799" cy="4711582"/>
          </a:xfrm>
          <a:prstGeom prst="rect">
            <a:avLst/>
          </a:prstGeom>
        </p:spPr>
      </p:pic>
    </p:spTree>
    <p:extLst>
      <p:ext uri="{BB962C8B-B14F-4D97-AF65-F5344CB8AC3E}">
        <p14:creationId xmlns:p14="http://schemas.microsoft.com/office/powerpoint/2010/main" val="18216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78AC-6B95-4C2C-BD9F-12BBD81900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1A4B85-48D1-A79B-0579-B603406F5135}"/>
              </a:ext>
            </a:extLst>
          </p:cNvPr>
          <p:cNvSpPr>
            <a:spLocks noGrp="1"/>
          </p:cNvSpPr>
          <p:nvPr>
            <p:ph idx="1"/>
          </p:nvPr>
        </p:nvSpPr>
        <p:spPr/>
        <p:txBody>
          <a:bodyPr>
            <a:normAutofit/>
          </a:bodyPr>
          <a:lstStyle/>
          <a:p>
            <a:r>
              <a:rPr lang="en-IN" sz="2800" dirty="0"/>
              <a:t>Feed forward Networks</a:t>
            </a:r>
          </a:p>
          <a:p>
            <a:pPr lvl="1"/>
            <a:r>
              <a:rPr lang="en-IN" sz="2400" dirty="0"/>
              <a:t>Cannot handle previous data</a:t>
            </a:r>
          </a:p>
          <a:p>
            <a:pPr lvl="1"/>
            <a:r>
              <a:rPr lang="en-IN" sz="2400" dirty="0"/>
              <a:t>Based on given input</a:t>
            </a:r>
          </a:p>
          <a:p>
            <a:pPr lvl="1"/>
            <a:r>
              <a:rPr lang="en-IN" sz="2400" dirty="0"/>
              <a:t>Cannot memorize the previous data</a:t>
            </a:r>
          </a:p>
          <a:p>
            <a:pPr lvl="1"/>
            <a:endParaRPr lang="en-IN" sz="2400" dirty="0"/>
          </a:p>
          <a:p>
            <a:endParaRPr lang="en-IN" sz="2800" dirty="0"/>
          </a:p>
        </p:txBody>
      </p:sp>
    </p:spTree>
    <p:extLst>
      <p:ext uri="{BB962C8B-B14F-4D97-AF65-F5344CB8AC3E}">
        <p14:creationId xmlns:p14="http://schemas.microsoft.com/office/powerpoint/2010/main" val="9026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0FD965-3980-2F73-9F69-A3477081E1C7}"/>
              </a:ext>
            </a:extLst>
          </p:cNvPr>
          <p:cNvSpPr/>
          <p:nvPr/>
        </p:nvSpPr>
        <p:spPr>
          <a:xfrm>
            <a:off x="30144" y="110532"/>
            <a:ext cx="12007780" cy="6541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B23EECA-610D-039B-66A6-C527D7DFDF88}"/>
              </a:ext>
            </a:extLst>
          </p:cNvPr>
          <p:cNvSpPr>
            <a:spLocks noGrp="1"/>
          </p:cNvSpPr>
          <p:nvPr>
            <p:ph type="title"/>
          </p:nvPr>
        </p:nvSpPr>
        <p:spPr>
          <a:xfrm>
            <a:off x="154076" y="0"/>
            <a:ext cx="6538126" cy="1680632"/>
          </a:xfrm>
          <a:solidFill>
            <a:schemeClr val="bg1"/>
          </a:solidFill>
        </p:spPr>
        <p:txBody>
          <a:bodyPr/>
          <a:lstStyle/>
          <a:p>
            <a:r>
              <a:rPr lang="en-IN" dirty="0">
                <a:solidFill>
                  <a:srgbClr val="002060"/>
                </a:solidFill>
              </a:rPr>
              <a:t>This Final stage updates the Short term Memory</a:t>
            </a:r>
          </a:p>
        </p:txBody>
      </p:sp>
      <p:pic>
        <p:nvPicPr>
          <p:cNvPr id="7" name="Content Placeholder 3">
            <a:extLst>
              <a:ext uri="{FF2B5EF4-FFF2-40B4-BE49-F238E27FC236}">
                <a16:creationId xmlns:a16="http://schemas.microsoft.com/office/drawing/2014/main" id="{BF7965C9-7137-00DC-9B19-C5FCD7071295}"/>
              </a:ext>
            </a:extLst>
          </p:cNvPr>
          <p:cNvPicPr>
            <a:picLocks noGrp="1" noChangeAspect="1"/>
          </p:cNvPicPr>
          <p:nvPr>
            <p:ph idx="1"/>
          </p:nvPr>
        </p:nvPicPr>
        <p:blipFill>
          <a:blip r:embed="rId2"/>
          <a:stretch>
            <a:fillRect/>
          </a:stretch>
        </p:blipFill>
        <p:spPr>
          <a:xfrm>
            <a:off x="1" y="4119722"/>
            <a:ext cx="7319211" cy="2738278"/>
          </a:xfrm>
          <a:prstGeom prst="rect">
            <a:avLst/>
          </a:prstGeom>
        </p:spPr>
      </p:pic>
      <p:pic>
        <p:nvPicPr>
          <p:cNvPr id="14" name="Picture 13">
            <a:extLst>
              <a:ext uri="{FF2B5EF4-FFF2-40B4-BE49-F238E27FC236}">
                <a16:creationId xmlns:a16="http://schemas.microsoft.com/office/drawing/2014/main" id="{998AD2CB-1663-752B-E992-D2810B9A4CBE}"/>
              </a:ext>
            </a:extLst>
          </p:cNvPr>
          <p:cNvPicPr>
            <a:picLocks noChangeAspect="1"/>
          </p:cNvPicPr>
          <p:nvPr/>
        </p:nvPicPr>
        <p:blipFill>
          <a:blip r:embed="rId3"/>
          <a:stretch>
            <a:fillRect/>
          </a:stretch>
        </p:blipFill>
        <p:spPr>
          <a:xfrm>
            <a:off x="7319212" y="2557"/>
            <a:ext cx="4872787" cy="5532261"/>
          </a:xfrm>
          <a:prstGeom prst="rect">
            <a:avLst/>
          </a:prstGeom>
        </p:spPr>
      </p:pic>
    </p:spTree>
    <p:extLst>
      <p:ext uri="{BB962C8B-B14F-4D97-AF65-F5344CB8AC3E}">
        <p14:creationId xmlns:p14="http://schemas.microsoft.com/office/powerpoint/2010/main" val="130286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591C-416F-CADD-D392-D5DD40A115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4FA76D-22D1-5A3B-4563-655A7ED32A7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1FA6B5B4-C8A4-6935-048E-02DE3472C9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127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75C2-76DB-905B-37D5-3E6772DEE540}"/>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53C06FD1-B92B-5AA7-6715-893112E4BD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8485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2897-0FDA-5628-88C6-1568E7B38926}"/>
              </a:ext>
            </a:extLst>
          </p:cNvPr>
          <p:cNvSpPr>
            <a:spLocks noGrp="1"/>
          </p:cNvSpPr>
          <p:nvPr>
            <p:ph type="title"/>
          </p:nvPr>
        </p:nvSpPr>
        <p:spPr>
          <a:xfrm>
            <a:off x="720131" y="1295215"/>
            <a:ext cx="10751737" cy="706964"/>
          </a:xfrm>
        </p:spPr>
        <p:txBody>
          <a:bodyPr/>
          <a:lstStyle/>
          <a:p>
            <a:pPr algn="ctr"/>
            <a:r>
              <a:rPr lang="en-US" dirty="0">
                <a:latin typeface="Roboto" panose="02000000000000000000" pitchFamily="2" charset="0"/>
              </a:rPr>
              <a:t>Step 1: Decide How Much Past Data It Should Remember</a:t>
            </a:r>
            <a:br>
              <a:rPr lang="en-US" dirty="0">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85B44D22-BD28-B691-8B00-1D00309B23ED}"/>
              </a:ext>
            </a:extLst>
          </p:cNvPr>
          <p:cNvSpPr>
            <a:spLocks noGrp="1"/>
          </p:cNvSpPr>
          <p:nvPr>
            <p:ph idx="1"/>
          </p:nvPr>
        </p:nvSpPr>
        <p:spPr>
          <a:xfrm>
            <a:off x="442127" y="2613548"/>
            <a:ext cx="11113477" cy="3686768"/>
          </a:xfrm>
        </p:spPr>
        <p:txBody>
          <a:bodyPr>
            <a:normAutofit/>
          </a:bodyPr>
          <a:lstStyle/>
          <a:p>
            <a:pPr algn="just"/>
            <a:r>
              <a:rPr lang="en-US" sz="3200" b="0" i="0" dirty="0">
                <a:solidFill>
                  <a:srgbClr val="51565E"/>
                </a:solidFill>
                <a:effectLst/>
                <a:latin typeface="Roboto" panose="02000000000000000000" pitchFamily="2" charset="0"/>
              </a:rPr>
              <a:t>The first step in the LSTM is to decide which information should be omitted from the cell in that particular time step. </a:t>
            </a:r>
          </a:p>
          <a:p>
            <a:pPr algn="just"/>
            <a:r>
              <a:rPr lang="en-US" sz="3200" b="0" i="0" dirty="0">
                <a:solidFill>
                  <a:srgbClr val="51565E"/>
                </a:solidFill>
                <a:effectLst/>
                <a:latin typeface="Roboto" panose="02000000000000000000" pitchFamily="2" charset="0"/>
              </a:rPr>
              <a:t>The sigmoid function determines this. </a:t>
            </a:r>
          </a:p>
          <a:p>
            <a:pPr algn="just"/>
            <a:r>
              <a:rPr lang="en-US" sz="3200" b="0" i="0" dirty="0">
                <a:solidFill>
                  <a:srgbClr val="51565E"/>
                </a:solidFill>
                <a:effectLst/>
                <a:latin typeface="Roboto" panose="02000000000000000000" pitchFamily="2" charset="0"/>
              </a:rPr>
              <a:t>It looks at the previous state (ht-1) along with the current input </a:t>
            </a:r>
            <a:r>
              <a:rPr lang="en-US" sz="3200" b="0" i="0" dirty="0" err="1">
                <a:solidFill>
                  <a:srgbClr val="51565E"/>
                </a:solidFill>
                <a:effectLst/>
                <a:latin typeface="Roboto" panose="02000000000000000000" pitchFamily="2" charset="0"/>
              </a:rPr>
              <a:t>xt</a:t>
            </a:r>
            <a:r>
              <a:rPr lang="en-US" sz="3200" b="0" i="0" dirty="0">
                <a:solidFill>
                  <a:srgbClr val="51565E"/>
                </a:solidFill>
                <a:effectLst/>
                <a:latin typeface="Roboto" panose="02000000000000000000" pitchFamily="2" charset="0"/>
              </a:rPr>
              <a:t> and computes the function.</a:t>
            </a:r>
          </a:p>
          <a:p>
            <a:pPr algn="just"/>
            <a:endParaRPr lang="en-IN" sz="3200" dirty="0"/>
          </a:p>
        </p:txBody>
      </p:sp>
    </p:spTree>
    <p:extLst>
      <p:ext uri="{BB962C8B-B14F-4D97-AF65-F5344CB8AC3E}">
        <p14:creationId xmlns:p14="http://schemas.microsoft.com/office/powerpoint/2010/main" val="3989517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0183-C891-1F1C-8DB2-22E4125843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AA4344-2BF7-BCBF-2585-AA3418A65F8B}"/>
              </a:ext>
            </a:extLst>
          </p:cNvPr>
          <p:cNvPicPr>
            <a:picLocks noGrp="1" noChangeAspect="1"/>
          </p:cNvPicPr>
          <p:nvPr>
            <p:ph idx="1"/>
          </p:nvPr>
        </p:nvPicPr>
        <p:blipFill>
          <a:blip r:embed="rId2"/>
          <a:stretch>
            <a:fillRect/>
          </a:stretch>
        </p:blipFill>
        <p:spPr>
          <a:xfrm>
            <a:off x="2130264" y="2198882"/>
            <a:ext cx="7931471" cy="3685450"/>
          </a:xfrm>
        </p:spPr>
      </p:pic>
    </p:spTree>
    <p:extLst>
      <p:ext uri="{BB962C8B-B14F-4D97-AF65-F5344CB8AC3E}">
        <p14:creationId xmlns:p14="http://schemas.microsoft.com/office/powerpoint/2010/main" val="1096661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4A61-EBE4-44D0-9236-288B1C685A2D}"/>
              </a:ext>
            </a:extLst>
          </p:cNvPr>
          <p:cNvSpPr>
            <a:spLocks noGrp="1"/>
          </p:cNvSpPr>
          <p:nvPr>
            <p:ph type="title"/>
          </p:nvPr>
        </p:nvSpPr>
        <p:spPr>
          <a:xfrm>
            <a:off x="1285582" y="1204779"/>
            <a:ext cx="8761413" cy="706964"/>
          </a:xfrm>
        </p:spPr>
        <p:txBody>
          <a:bodyPr/>
          <a:lstStyle/>
          <a:p>
            <a:pPr algn="ctr"/>
            <a:r>
              <a:rPr lang="en-US" dirty="0">
                <a:latin typeface="Roboto" panose="02000000000000000000" pitchFamily="2" charset="0"/>
              </a:rPr>
              <a:t>Step 2: Decide How Much This Unit Adds to the Current State </a:t>
            </a:r>
            <a:br>
              <a:rPr lang="en-US" dirty="0">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98C0D476-FB63-7972-1771-2D461FA45009}"/>
              </a:ext>
            </a:extLst>
          </p:cNvPr>
          <p:cNvSpPr>
            <a:spLocks noGrp="1"/>
          </p:cNvSpPr>
          <p:nvPr>
            <p:ph idx="1"/>
          </p:nvPr>
        </p:nvSpPr>
        <p:spPr>
          <a:xfrm>
            <a:off x="401933" y="2603499"/>
            <a:ext cx="11465169" cy="4008315"/>
          </a:xfrm>
        </p:spPr>
        <p:txBody>
          <a:bodyPr>
            <a:normAutofit/>
          </a:bodyPr>
          <a:lstStyle/>
          <a:p>
            <a:pPr algn="just"/>
            <a:r>
              <a:rPr lang="en-US" sz="3600" b="0" i="0" dirty="0">
                <a:solidFill>
                  <a:srgbClr val="51565E"/>
                </a:solidFill>
                <a:effectLst/>
                <a:latin typeface="Roboto" panose="02000000000000000000" pitchFamily="2" charset="0"/>
              </a:rPr>
              <a:t>In the second layer, there are two parts. One is the sigmoid function, and the other is the tanh function.</a:t>
            </a:r>
          </a:p>
          <a:p>
            <a:pPr algn="just"/>
            <a:r>
              <a:rPr lang="en-US" sz="3600" b="0" i="0" dirty="0">
                <a:solidFill>
                  <a:srgbClr val="51565E"/>
                </a:solidFill>
                <a:effectLst/>
                <a:latin typeface="Roboto" panose="02000000000000000000" pitchFamily="2" charset="0"/>
              </a:rPr>
              <a:t> In the sigmoid function, it decides which values to let through (0 or 1). </a:t>
            </a:r>
          </a:p>
          <a:p>
            <a:pPr algn="just"/>
            <a:r>
              <a:rPr lang="en-US" sz="3600" b="0" i="0" dirty="0">
                <a:solidFill>
                  <a:srgbClr val="51565E"/>
                </a:solidFill>
                <a:effectLst/>
                <a:latin typeface="Roboto" panose="02000000000000000000" pitchFamily="2" charset="0"/>
              </a:rPr>
              <a:t>tanh function gives weightage to the values which are passed, deciding their level of importance (-1 to 1).</a:t>
            </a:r>
          </a:p>
          <a:p>
            <a:pPr algn="just"/>
            <a:endParaRPr lang="en-IN" sz="3600" dirty="0"/>
          </a:p>
        </p:txBody>
      </p:sp>
    </p:spTree>
    <p:extLst>
      <p:ext uri="{BB962C8B-B14F-4D97-AF65-F5344CB8AC3E}">
        <p14:creationId xmlns:p14="http://schemas.microsoft.com/office/powerpoint/2010/main" val="881910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5CDE-C0B3-110C-9F6B-060B79DDCB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25FC969-424B-A183-9026-793F6C4FB343}"/>
              </a:ext>
            </a:extLst>
          </p:cNvPr>
          <p:cNvPicPr>
            <a:picLocks noGrp="1" noChangeAspect="1"/>
          </p:cNvPicPr>
          <p:nvPr>
            <p:ph idx="1"/>
          </p:nvPr>
        </p:nvPicPr>
        <p:blipFill>
          <a:blip r:embed="rId2"/>
          <a:stretch>
            <a:fillRect/>
          </a:stretch>
        </p:blipFill>
        <p:spPr>
          <a:xfrm>
            <a:off x="2044166" y="2285437"/>
            <a:ext cx="8103667" cy="4359136"/>
          </a:xfrm>
        </p:spPr>
      </p:pic>
    </p:spTree>
    <p:extLst>
      <p:ext uri="{BB962C8B-B14F-4D97-AF65-F5344CB8AC3E}">
        <p14:creationId xmlns:p14="http://schemas.microsoft.com/office/powerpoint/2010/main" val="857012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D281-B0A1-CBF6-4F00-0175A1582EFA}"/>
              </a:ext>
            </a:extLst>
          </p:cNvPr>
          <p:cNvSpPr>
            <a:spLocks noGrp="1"/>
          </p:cNvSpPr>
          <p:nvPr>
            <p:ph type="title"/>
          </p:nvPr>
        </p:nvSpPr>
        <p:spPr>
          <a:xfrm>
            <a:off x="1868385" y="1114344"/>
            <a:ext cx="8761413" cy="706964"/>
          </a:xfrm>
        </p:spPr>
        <p:txBody>
          <a:bodyPr/>
          <a:lstStyle/>
          <a:p>
            <a:pPr algn="just"/>
            <a:r>
              <a:rPr lang="en-US" dirty="0">
                <a:solidFill>
                  <a:srgbClr val="272C37"/>
                </a:solidFill>
                <a:latin typeface="Roboto" panose="02000000000000000000" pitchFamily="2" charset="0"/>
              </a:rPr>
              <a:t>Step 3: Decide What Part of the Current Cell State Makes It to the Output</a:t>
            </a:r>
            <a:br>
              <a:rPr lang="en-US" dirty="0">
                <a:solidFill>
                  <a:srgbClr val="272C37"/>
                </a:solidFill>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2B5F66F5-0576-CBCB-A3BE-A7BB5BBE2158}"/>
              </a:ext>
            </a:extLst>
          </p:cNvPr>
          <p:cNvSpPr>
            <a:spLocks noGrp="1"/>
          </p:cNvSpPr>
          <p:nvPr>
            <p:ph idx="1"/>
          </p:nvPr>
        </p:nvSpPr>
        <p:spPr>
          <a:xfrm>
            <a:off x="291402" y="2603500"/>
            <a:ext cx="11173767" cy="3676720"/>
          </a:xfrm>
        </p:spPr>
        <p:txBody>
          <a:bodyPr>
            <a:normAutofit/>
          </a:bodyPr>
          <a:lstStyle/>
          <a:p>
            <a:pPr algn="just"/>
            <a:r>
              <a:rPr lang="en-US" sz="3600" b="0" i="0" dirty="0">
                <a:solidFill>
                  <a:srgbClr val="51565E"/>
                </a:solidFill>
                <a:effectLst/>
                <a:latin typeface="Roboto" panose="02000000000000000000" pitchFamily="2" charset="0"/>
              </a:rPr>
              <a:t>The third step is to decide what the output will be. First, we run a sigmoid layer, which decides what parts of the cell state make it to the output. </a:t>
            </a:r>
          </a:p>
          <a:p>
            <a:pPr algn="just"/>
            <a:r>
              <a:rPr lang="en-US" sz="3600" b="0" i="0" dirty="0">
                <a:solidFill>
                  <a:srgbClr val="51565E"/>
                </a:solidFill>
                <a:effectLst/>
                <a:latin typeface="Roboto" panose="02000000000000000000" pitchFamily="2" charset="0"/>
              </a:rPr>
              <a:t>Then, put the cell state through tanh to push the values to be between -1 and 1 and multiply it by the output of the sigmoid gate.</a:t>
            </a:r>
          </a:p>
          <a:p>
            <a:pPr algn="just"/>
            <a:endParaRPr lang="en-IN" sz="3600" dirty="0"/>
          </a:p>
        </p:txBody>
      </p:sp>
    </p:spTree>
    <p:extLst>
      <p:ext uri="{BB962C8B-B14F-4D97-AF65-F5344CB8AC3E}">
        <p14:creationId xmlns:p14="http://schemas.microsoft.com/office/powerpoint/2010/main" val="1130193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399B-3485-3395-CBC4-94E609BC70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3859A7-20AA-0229-C15F-50800E67CB4C}"/>
              </a:ext>
            </a:extLst>
          </p:cNvPr>
          <p:cNvPicPr>
            <a:picLocks noGrp="1" noChangeAspect="1"/>
          </p:cNvPicPr>
          <p:nvPr>
            <p:ph idx="1"/>
          </p:nvPr>
        </p:nvPicPr>
        <p:blipFill>
          <a:blip r:embed="rId2"/>
          <a:stretch>
            <a:fillRect/>
          </a:stretch>
        </p:blipFill>
        <p:spPr>
          <a:xfrm>
            <a:off x="2057611" y="2420563"/>
            <a:ext cx="8051029" cy="4203348"/>
          </a:xfrm>
        </p:spPr>
      </p:pic>
    </p:spTree>
    <p:extLst>
      <p:ext uri="{BB962C8B-B14F-4D97-AF65-F5344CB8AC3E}">
        <p14:creationId xmlns:p14="http://schemas.microsoft.com/office/powerpoint/2010/main" val="1070921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6313-FFF4-853D-3DE2-18A00198F098}"/>
              </a:ext>
            </a:extLst>
          </p:cNvPr>
          <p:cNvSpPr>
            <a:spLocks noGrp="1"/>
          </p:cNvSpPr>
          <p:nvPr>
            <p:ph type="title"/>
          </p:nvPr>
        </p:nvSpPr>
        <p:spPr/>
        <p:txBody>
          <a:bodyPr/>
          <a:lstStyle/>
          <a:p>
            <a:pPr algn="ctr"/>
            <a:r>
              <a:rPr lang="en-US" b="1" dirty="0">
                <a:solidFill>
                  <a:schemeClr val="tx1"/>
                </a:solidFill>
                <a:latin typeface="Nunito" pitchFamily="2" charset="0"/>
              </a:rPr>
              <a:t>Advantages of LSTM</a:t>
            </a:r>
            <a:endParaRPr lang="en-IN" dirty="0"/>
          </a:p>
        </p:txBody>
      </p:sp>
      <p:sp>
        <p:nvSpPr>
          <p:cNvPr id="3" name="Content Placeholder 2">
            <a:extLst>
              <a:ext uri="{FF2B5EF4-FFF2-40B4-BE49-F238E27FC236}">
                <a16:creationId xmlns:a16="http://schemas.microsoft.com/office/drawing/2014/main" id="{6A6899B7-A649-C9A7-6A91-D9B5F8ADAF67}"/>
              </a:ext>
            </a:extLst>
          </p:cNvPr>
          <p:cNvSpPr>
            <a:spLocks noGrp="1"/>
          </p:cNvSpPr>
          <p:nvPr>
            <p:ph idx="1"/>
          </p:nvPr>
        </p:nvSpPr>
        <p:spPr>
          <a:xfrm>
            <a:off x="442128" y="2502039"/>
            <a:ext cx="11213960" cy="4049485"/>
          </a:xfrm>
        </p:spPr>
        <p:txBody>
          <a:bodyPr>
            <a:normAutofit/>
          </a:bodyPr>
          <a:lstStyle/>
          <a:p>
            <a:pPr algn="just" fontAlgn="base">
              <a:buFont typeface="+mj-lt"/>
              <a:buAutoNum type="arabicPeriod"/>
            </a:pPr>
            <a:r>
              <a:rPr lang="en-US" sz="2400" b="0" i="0" dirty="0">
                <a:solidFill>
                  <a:schemeClr val="tx1"/>
                </a:solidFill>
                <a:effectLst/>
                <a:latin typeface="Nunito" pitchFamily="2" charset="0"/>
              </a:rPr>
              <a:t>Long-term dependencies can be captured by LSTM networks. They have a memory cell that is capable of long-term information storage.</a:t>
            </a:r>
          </a:p>
          <a:p>
            <a:pPr algn="just" fontAlgn="base">
              <a:buFont typeface="+mj-lt"/>
              <a:buAutoNum type="arabicPeriod"/>
            </a:pPr>
            <a:r>
              <a:rPr lang="en-US" sz="2400" b="0" i="0" dirty="0">
                <a:solidFill>
                  <a:schemeClr val="tx1"/>
                </a:solidFill>
                <a:effectLst/>
                <a:latin typeface="Nunito" pitchFamily="2" charset="0"/>
              </a:rPr>
              <a:t>In traditional RNNs, there is a problem of vanishing and exploding gradients when models are trained over long sequences. By using a gating mechanism that selectively recalls or forgets information, LSTM networks deal with this problem.</a:t>
            </a:r>
          </a:p>
          <a:p>
            <a:pPr algn="just" fontAlgn="base">
              <a:buFont typeface="+mj-lt"/>
              <a:buAutoNum type="arabicPeriod"/>
            </a:pPr>
            <a:r>
              <a:rPr lang="en-US" sz="2400" b="0" i="0" dirty="0">
                <a:solidFill>
                  <a:schemeClr val="tx1"/>
                </a:solidFill>
                <a:effectLst/>
                <a:latin typeface="Nunito" pitchFamily="2" charset="0"/>
              </a:rPr>
              <a:t>LSTM enables the model to capture and remember the important context, even when there is a significant time gap between relevant events in the sequence. So where understanding context is important, LSTMS are used. </a:t>
            </a:r>
            <a:r>
              <a:rPr lang="en-US" sz="2400" b="0" i="0" dirty="0" err="1">
                <a:solidFill>
                  <a:schemeClr val="tx1"/>
                </a:solidFill>
                <a:effectLst/>
                <a:latin typeface="Nunito" pitchFamily="2" charset="0"/>
              </a:rPr>
              <a:t>eg.</a:t>
            </a:r>
            <a:r>
              <a:rPr lang="en-US" sz="2400" b="0" i="0" dirty="0">
                <a:solidFill>
                  <a:schemeClr val="tx1"/>
                </a:solidFill>
                <a:effectLst/>
                <a:latin typeface="Nunito" pitchFamily="2" charset="0"/>
              </a:rPr>
              <a:t> machine translation.</a:t>
            </a:r>
          </a:p>
          <a:p>
            <a:pPr algn="just"/>
            <a:endParaRPr lang="en-IN" sz="2400" dirty="0">
              <a:solidFill>
                <a:schemeClr val="tx1"/>
              </a:solidFill>
            </a:endParaRPr>
          </a:p>
        </p:txBody>
      </p:sp>
    </p:spTree>
    <p:extLst>
      <p:ext uri="{BB962C8B-B14F-4D97-AF65-F5344CB8AC3E}">
        <p14:creationId xmlns:p14="http://schemas.microsoft.com/office/powerpoint/2010/main" val="218318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435-21AD-25FB-2657-BDBDAD7FFA5D}"/>
              </a:ext>
            </a:extLst>
          </p:cNvPr>
          <p:cNvSpPr>
            <a:spLocks noGrp="1"/>
          </p:cNvSpPr>
          <p:nvPr>
            <p:ph type="title"/>
          </p:nvPr>
        </p:nvSpPr>
        <p:spPr/>
        <p:txBody>
          <a:bodyPr/>
          <a:lstStyle/>
          <a:p>
            <a:pPr algn="ctr"/>
            <a:r>
              <a:rPr lang="en-IN" dirty="0"/>
              <a:t>Architecture of RNN</a:t>
            </a:r>
          </a:p>
        </p:txBody>
      </p:sp>
      <p:pic>
        <p:nvPicPr>
          <p:cNvPr id="5" name="Content Placeholder 4">
            <a:extLst>
              <a:ext uri="{FF2B5EF4-FFF2-40B4-BE49-F238E27FC236}">
                <a16:creationId xmlns:a16="http://schemas.microsoft.com/office/drawing/2014/main" id="{DA1CC4FA-CC4A-789E-ADCC-A795C6A612A1}"/>
              </a:ext>
            </a:extLst>
          </p:cNvPr>
          <p:cNvPicPr>
            <a:picLocks noGrp="1" noChangeAspect="1"/>
          </p:cNvPicPr>
          <p:nvPr>
            <p:ph idx="1"/>
          </p:nvPr>
        </p:nvPicPr>
        <p:blipFill>
          <a:blip r:embed="rId2"/>
          <a:stretch>
            <a:fillRect/>
          </a:stretch>
        </p:blipFill>
        <p:spPr>
          <a:xfrm>
            <a:off x="578220" y="1978797"/>
            <a:ext cx="10461256" cy="3905535"/>
          </a:xfrm>
        </p:spPr>
      </p:pic>
      <p:sp>
        <p:nvSpPr>
          <p:cNvPr id="7" name="TextBox 6">
            <a:extLst>
              <a:ext uri="{FF2B5EF4-FFF2-40B4-BE49-F238E27FC236}">
                <a16:creationId xmlns:a16="http://schemas.microsoft.com/office/drawing/2014/main" id="{39B00877-D6E7-D287-518E-332E0597812C}"/>
              </a:ext>
            </a:extLst>
          </p:cNvPr>
          <p:cNvSpPr txBox="1"/>
          <p:nvPr/>
        </p:nvSpPr>
        <p:spPr>
          <a:xfrm>
            <a:off x="285750" y="5939907"/>
            <a:ext cx="11658600" cy="830997"/>
          </a:xfrm>
          <a:prstGeom prst="rect">
            <a:avLst/>
          </a:prstGeom>
          <a:noFill/>
        </p:spPr>
        <p:txBody>
          <a:bodyPr wrap="square">
            <a:spAutoFit/>
          </a:bodyPr>
          <a:lstStyle/>
          <a:p>
            <a:r>
              <a:rPr lang="en-US" sz="2400" b="0" i="0" dirty="0">
                <a:solidFill>
                  <a:srgbClr val="51565E"/>
                </a:solidFill>
                <a:effectLst/>
                <a:latin typeface="Roboto" panose="02000000000000000000" pitchFamily="2" charset="0"/>
              </a:rPr>
              <a:t>The nodes in different layers of the neural network are compressed to form a single layer of recurrent neural networks. A, B, and C are the parameters of the network.</a:t>
            </a:r>
            <a:endParaRPr lang="en-IN" sz="2400" dirty="0"/>
          </a:p>
        </p:txBody>
      </p:sp>
    </p:spTree>
    <p:extLst>
      <p:ext uri="{BB962C8B-B14F-4D97-AF65-F5344CB8AC3E}">
        <p14:creationId xmlns:p14="http://schemas.microsoft.com/office/powerpoint/2010/main" val="2310753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0E66-13A4-59CB-CC01-91C66592AE20}"/>
              </a:ext>
            </a:extLst>
          </p:cNvPr>
          <p:cNvSpPr>
            <a:spLocks noGrp="1"/>
          </p:cNvSpPr>
          <p:nvPr>
            <p:ph type="title"/>
          </p:nvPr>
        </p:nvSpPr>
        <p:spPr/>
        <p:txBody>
          <a:bodyPr/>
          <a:lstStyle/>
          <a:p>
            <a:pPr algn="ctr"/>
            <a:r>
              <a:rPr lang="en-US" b="1" dirty="0">
                <a:solidFill>
                  <a:schemeClr val="tx1"/>
                </a:solidFill>
                <a:latin typeface="Nunito" pitchFamily="2" charset="0"/>
              </a:rPr>
              <a:t>Disadvantages of LSTM</a:t>
            </a:r>
            <a:endParaRPr lang="en-IN" dirty="0"/>
          </a:p>
        </p:txBody>
      </p:sp>
      <p:sp>
        <p:nvSpPr>
          <p:cNvPr id="3" name="Content Placeholder 2">
            <a:extLst>
              <a:ext uri="{FF2B5EF4-FFF2-40B4-BE49-F238E27FC236}">
                <a16:creationId xmlns:a16="http://schemas.microsoft.com/office/drawing/2014/main" id="{F919C2D7-DA44-59AC-2C67-3C602BDD4738}"/>
              </a:ext>
            </a:extLst>
          </p:cNvPr>
          <p:cNvSpPr>
            <a:spLocks noGrp="1"/>
          </p:cNvSpPr>
          <p:nvPr>
            <p:ph idx="1"/>
          </p:nvPr>
        </p:nvSpPr>
        <p:spPr>
          <a:xfrm>
            <a:off x="462224" y="2471895"/>
            <a:ext cx="11234057" cy="4019339"/>
          </a:xfrm>
        </p:spPr>
        <p:txBody>
          <a:bodyPr>
            <a:normAutofit/>
          </a:bodyPr>
          <a:lstStyle/>
          <a:p>
            <a:pPr algn="just" fontAlgn="base">
              <a:buFont typeface="+mj-lt"/>
              <a:buAutoNum type="arabicPeriod"/>
            </a:pPr>
            <a:r>
              <a:rPr lang="en-US" sz="2400" b="0" i="0" dirty="0">
                <a:solidFill>
                  <a:schemeClr val="tx1"/>
                </a:solidFill>
                <a:effectLst/>
                <a:latin typeface="Nunito" pitchFamily="2" charset="0"/>
              </a:rPr>
              <a:t>Compared to simpler architectures like feed-forward neural networks LSTM networks are computationally more expensive. This can limit their scalability for large-scale datasets or constrained environments.</a:t>
            </a:r>
          </a:p>
          <a:p>
            <a:pPr algn="just" fontAlgn="base">
              <a:buFont typeface="+mj-lt"/>
              <a:buAutoNum type="arabicPeriod"/>
            </a:pPr>
            <a:r>
              <a:rPr lang="en-US" sz="2400" b="0" i="0" dirty="0">
                <a:solidFill>
                  <a:schemeClr val="tx1"/>
                </a:solidFill>
                <a:effectLst/>
                <a:latin typeface="Nunito" pitchFamily="2" charset="0"/>
              </a:rPr>
              <a:t>Training LSTM networks can be more time-consuming compared to simpler models due to their computational complexity. So training LSTMs often requires more data and longer training times to achieve high performance.</a:t>
            </a:r>
          </a:p>
          <a:p>
            <a:pPr algn="just" fontAlgn="base">
              <a:buFont typeface="+mj-lt"/>
              <a:buAutoNum type="arabicPeriod"/>
            </a:pPr>
            <a:r>
              <a:rPr lang="en-US" sz="2400" b="0" i="0" dirty="0">
                <a:solidFill>
                  <a:schemeClr val="tx1"/>
                </a:solidFill>
                <a:effectLst/>
                <a:latin typeface="Nunito" pitchFamily="2" charset="0"/>
              </a:rPr>
              <a:t>Since it is processed word by word in a sequential manner, it is hard to parallelize the work of processing the sentences.</a:t>
            </a:r>
          </a:p>
          <a:p>
            <a:pPr algn="just"/>
            <a:endParaRPr lang="en-IN" sz="2400" dirty="0">
              <a:solidFill>
                <a:schemeClr val="tx1"/>
              </a:solidFill>
            </a:endParaRPr>
          </a:p>
        </p:txBody>
      </p:sp>
    </p:spTree>
    <p:extLst>
      <p:ext uri="{BB962C8B-B14F-4D97-AF65-F5344CB8AC3E}">
        <p14:creationId xmlns:p14="http://schemas.microsoft.com/office/powerpoint/2010/main" val="3568640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DE97-254F-2AB5-80A4-580D500B63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A0C45-9116-18E9-9AC3-C4A9E818266C}"/>
              </a:ext>
            </a:extLst>
          </p:cNvPr>
          <p:cNvSpPr>
            <a:spLocks noGrp="1"/>
          </p:cNvSpPr>
          <p:nvPr>
            <p:ph idx="1"/>
          </p:nvPr>
        </p:nvSpPr>
        <p:spPr/>
        <p:txBody>
          <a:bodyPr/>
          <a:lstStyle/>
          <a:p>
            <a:r>
              <a:rPr lang="en-IN" dirty="0">
                <a:hlinkClick r:id="rId2"/>
              </a:rPr>
              <a:t>https://www.exxactcorp.com/blog/Deep-Learning/5-types-of-lstm-recurrent-neural-networks-and-what-to-do-with-them</a:t>
            </a:r>
            <a:endParaRPr lang="en-IN" dirty="0"/>
          </a:p>
          <a:p>
            <a:endParaRPr lang="en-IN" dirty="0"/>
          </a:p>
        </p:txBody>
      </p:sp>
    </p:spTree>
    <p:extLst>
      <p:ext uri="{BB962C8B-B14F-4D97-AF65-F5344CB8AC3E}">
        <p14:creationId xmlns:p14="http://schemas.microsoft.com/office/powerpoint/2010/main" val="372906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6062-6195-2F3C-E452-045DE0CD2C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172284-7A3A-639A-E783-0A233C7ABFF7}"/>
              </a:ext>
            </a:extLst>
          </p:cNvPr>
          <p:cNvSpPr>
            <a:spLocks noGrp="1"/>
          </p:cNvSpPr>
          <p:nvPr>
            <p:ph idx="1"/>
          </p:nvPr>
        </p:nvSpPr>
        <p:spPr/>
        <p:txBody>
          <a:bodyPr/>
          <a:lstStyle/>
          <a:p>
            <a:r>
              <a:rPr lang="en-IN" dirty="0">
                <a:hlinkClick r:id="rId2"/>
              </a:rPr>
              <a:t>https://colab.research.google.com/github/tensorflow/text/blob/master/docs/tutorials/text_classification_rnn.ipynb#scrollTo=9xvpE3BaGw_V</a:t>
            </a:r>
            <a:endParaRPr lang="en-IN" dirty="0"/>
          </a:p>
          <a:p>
            <a:endParaRPr lang="en-IN" dirty="0"/>
          </a:p>
        </p:txBody>
      </p:sp>
    </p:spTree>
    <p:extLst>
      <p:ext uri="{BB962C8B-B14F-4D97-AF65-F5344CB8AC3E}">
        <p14:creationId xmlns:p14="http://schemas.microsoft.com/office/powerpoint/2010/main" val="426334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652F-86C7-9D10-887A-2A83A2B7FC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C2E4A9-6282-065D-8F85-4ED463D48B8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2243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E250-D0F0-668B-1DD5-2B7FD990BE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83A0E4-ACA0-CCC3-E6E0-94FBEA51860C}"/>
              </a:ext>
            </a:extLst>
          </p:cNvPr>
          <p:cNvSpPr>
            <a:spLocks noGrp="1"/>
          </p:cNvSpPr>
          <p:nvPr>
            <p:ph idx="1"/>
          </p:nvPr>
        </p:nvSpPr>
        <p:spPr/>
        <p:txBody>
          <a:bodyPr/>
          <a:lstStyle/>
          <a:p>
            <a:r>
              <a:rPr lang="en-IN" dirty="0">
                <a:hlinkClick r:id="rId2"/>
              </a:rPr>
              <a:t>https://www.simplilearn.com/tutorials/deep-learning-tutorial/rnn</a:t>
            </a:r>
            <a:endParaRPr lang="en-IN" dirty="0"/>
          </a:p>
          <a:p>
            <a:endParaRPr lang="en-IN" dirty="0"/>
          </a:p>
        </p:txBody>
      </p:sp>
    </p:spTree>
    <p:extLst>
      <p:ext uri="{BB962C8B-B14F-4D97-AF65-F5344CB8AC3E}">
        <p14:creationId xmlns:p14="http://schemas.microsoft.com/office/powerpoint/2010/main" val="1305483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8D23-EE97-20B5-83A1-9CF8F19E65F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988DF63-0BA4-92C8-E776-162CC9025C77}"/>
              </a:ext>
            </a:extLst>
          </p:cNvPr>
          <p:cNvPicPr>
            <a:picLocks noGrp="1" noChangeAspect="1"/>
          </p:cNvPicPr>
          <p:nvPr>
            <p:ph idx="1"/>
          </p:nvPr>
        </p:nvPicPr>
        <p:blipFill>
          <a:blip r:embed="rId2"/>
          <a:stretch>
            <a:fillRect/>
          </a:stretch>
        </p:blipFill>
        <p:spPr>
          <a:xfrm>
            <a:off x="469900" y="2347287"/>
            <a:ext cx="11255375" cy="3480050"/>
          </a:xfrm>
        </p:spPr>
      </p:pic>
    </p:spTree>
    <p:extLst>
      <p:ext uri="{BB962C8B-B14F-4D97-AF65-F5344CB8AC3E}">
        <p14:creationId xmlns:p14="http://schemas.microsoft.com/office/powerpoint/2010/main" val="156393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72AB-31DF-3765-0E5C-D532975A2A7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C5C11E2-2DD2-71F7-CC54-25B0DA4D8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860" y="260349"/>
            <a:ext cx="11540439" cy="4507153"/>
          </a:xfrm>
        </p:spPr>
      </p:pic>
      <p:sp>
        <p:nvSpPr>
          <p:cNvPr id="7" name="TextBox 6">
            <a:extLst>
              <a:ext uri="{FF2B5EF4-FFF2-40B4-BE49-F238E27FC236}">
                <a16:creationId xmlns:a16="http://schemas.microsoft.com/office/drawing/2014/main" id="{984AD9FF-C65F-0034-D1E8-8A1556B10E98}"/>
              </a:ext>
            </a:extLst>
          </p:cNvPr>
          <p:cNvSpPr txBox="1"/>
          <p:nvPr/>
        </p:nvSpPr>
        <p:spPr>
          <a:xfrm>
            <a:off x="219075" y="4834490"/>
            <a:ext cx="11372850" cy="1384995"/>
          </a:xfrm>
          <a:prstGeom prst="rect">
            <a:avLst/>
          </a:prstGeom>
          <a:noFill/>
        </p:spPr>
        <p:txBody>
          <a:bodyPr wrap="square">
            <a:spAutoFit/>
          </a:bodyPr>
          <a:lstStyle/>
          <a:p>
            <a:r>
              <a:rPr lang="en-US" sz="2800" b="0" i="0" dirty="0">
                <a:solidFill>
                  <a:srgbClr val="222222"/>
                </a:solidFill>
                <a:effectLst/>
                <a:latin typeface="Lato" panose="020F0502020204030203" pitchFamily="34" charset="0"/>
              </a:rPr>
              <a:t>The information in recurrent neural networks cycles through a loop to the middle hidden layer. The input layer </a:t>
            </a:r>
            <a:r>
              <a:rPr lang="en-US" sz="2800" b="1" i="0" dirty="0">
                <a:solidFill>
                  <a:srgbClr val="222222"/>
                </a:solidFill>
                <a:effectLst/>
                <a:latin typeface="Lato" panose="020F0502020204030203" pitchFamily="34" charset="0"/>
              </a:rPr>
              <a:t>x </a:t>
            </a:r>
            <a:r>
              <a:rPr lang="en-US" sz="2800" b="0" i="0" dirty="0">
                <a:solidFill>
                  <a:srgbClr val="222222"/>
                </a:solidFill>
                <a:effectLst/>
                <a:latin typeface="Lato" panose="020F0502020204030203" pitchFamily="34" charset="0"/>
              </a:rPr>
              <a:t>receives and processes the neural network’s input before passing it on to the middle layer.</a:t>
            </a:r>
            <a:endParaRPr lang="en-IN" sz="2800" dirty="0"/>
          </a:p>
        </p:txBody>
      </p:sp>
    </p:spTree>
    <p:extLst>
      <p:ext uri="{BB962C8B-B14F-4D97-AF65-F5344CB8AC3E}">
        <p14:creationId xmlns:p14="http://schemas.microsoft.com/office/powerpoint/2010/main" val="38809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9C6B-F06D-996E-D330-0E4ABB6C6B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3EC4B4-D982-D147-2A03-6156480AD9A8}"/>
              </a:ext>
            </a:extLst>
          </p:cNvPr>
          <p:cNvSpPr>
            <a:spLocks noGrp="1"/>
          </p:cNvSpPr>
          <p:nvPr>
            <p:ph idx="1"/>
          </p:nvPr>
        </p:nvSpPr>
        <p:spPr>
          <a:xfrm>
            <a:off x="400050" y="2305049"/>
            <a:ext cx="11410950" cy="4257675"/>
          </a:xfrm>
        </p:spPr>
        <p:txBody>
          <a:bodyPr>
            <a:normAutofit/>
          </a:bodyPr>
          <a:lstStyle/>
          <a:p>
            <a:pPr algn="just"/>
            <a:r>
              <a:rPr lang="en-US" sz="2400" b="0" i="0" dirty="0">
                <a:solidFill>
                  <a:srgbClr val="222222"/>
                </a:solidFill>
                <a:effectLst/>
                <a:highlight>
                  <a:srgbClr val="FFFF00"/>
                </a:highlight>
                <a:latin typeface="Lato" panose="020F0502020204030203" pitchFamily="34" charset="0"/>
              </a:rPr>
              <a:t>Multiple hidden layers can be found in the middle layer </a:t>
            </a:r>
            <a:r>
              <a:rPr lang="en-US" sz="2400" b="1" i="0" dirty="0">
                <a:solidFill>
                  <a:srgbClr val="222222"/>
                </a:solidFill>
                <a:effectLst/>
                <a:highlight>
                  <a:srgbClr val="FFFF00"/>
                </a:highlight>
                <a:latin typeface="Lato" panose="020F0502020204030203" pitchFamily="34" charset="0"/>
              </a:rPr>
              <a:t>h</a:t>
            </a:r>
            <a:r>
              <a:rPr lang="en-US" sz="2400" b="0" i="0" dirty="0">
                <a:solidFill>
                  <a:srgbClr val="222222"/>
                </a:solidFill>
                <a:effectLst/>
                <a:highlight>
                  <a:srgbClr val="FFFF00"/>
                </a:highlight>
                <a:latin typeface="Lato" panose="020F0502020204030203" pitchFamily="34" charset="0"/>
              </a:rPr>
              <a:t>, each with its own activation functions, weights, and biases. </a:t>
            </a:r>
          </a:p>
          <a:p>
            <a:pPr algn="just"/>
            <a:r>
              <a:rPr lang="en-US" sz="2400" b="0" i="0" dirty="0">
                <a:solidFill>
                  <a:srgbClr val="222222"/>
                </a:solidFill>
                <a:effectLst/>
                <a:latin typeface="Lato" panose="020F0502020204030203" pitchFamily="34" charset="0"/>
              </a:rPr>
              <a:t>RNN can be utilized, if the various parameters of different hidden layers are not impacted by the preceding layer, i.e. There is no memory in the neural network.</a:t>
            </a:r>
          </a:p>
          <a:p>
            <a:pPr algn="just"/>
            <a:r>
              <a:rPr lang="en-US" sz="2400" b="0" i="0" dirty="0">
                <a:solidFill>
                  <a:srgbClr val="222222"/>
                </a:solidFill>
                <a:effectLst/>
                <a:latin typeface="Lato" panose="020F0502020204030203" pitchFamily="34" charset="0"/>
              </a:rPr>
              <a:t>The different activation functions, weights, and biases will be standardized by the Recurrent Neural Network, </a:t>
            </a:r>
            <a:r>
              <a:rPr lang="en-US" sz="2400" b="0" i="0" dirty="0">
                <a:solidFill>
                  <a:srgbClr val="222222"/>
                </a:solidFill>
                <a:effectLst/>
                <a:highlight>
                  <a:srgbClr val="FFFF00"/>
                </a:highlight>
                <a:latin typeface="Lato" panose="020F0502020204030203" pitchFamily="34" charset="0"/>
              </a:rPr>
              <a:t>ensuring that each hidden layer has the same characteristics. </a:t>
            </a:r>
          </a:p>
          <a:p>
            <a:pPr algn="just"/>
            <a:r>
              <a:rPr lang="en-US" sz="2400" b="0" i="0" dirty="0">
                <a:solidFill>
                  <a:srgbClr val="222222"/>
                </a:solidFill>
                <a:effectLst/>
                <a:latin typeface="Lato" panose="020F0502020204030203" pitchFamily="34" charset="0"/>
              </a:rPr>
              <a:t>Rather than constructing numerous hidden layers, it will create only one and loop over it as many times as necessary.</a:t>
            </a:r>
          </a:p>
          <a:p>
            <a:endParaRPr lang="en-IN" sz="2400" dirty="0"/>
          </a:p>
        </p:txBody>
      </p:sp>
    </p:spTree>
    <p:extLst>
      <p:ext uri="{BB962C8B-B14F-4D97-AF65-F5344CB8AC3E}">
        <p14:creationId xmlns:p14="http://schemas.microsoft.com/office/powerpoint/2010/main" val="1586385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BB94-237C-FBA7-D5D6-D784596F4C94}"/>
              </a:ext>
            </a:extLst>
          </p:cNvPr>
          <p:cNvSpPr>
            <a:spLocks noGrp="1"/>
          </p:cNvSpPr>
          <p:nvPr>
            <p:ph type="title"/>
          </p:nvPr>
        </p:nvSpPr>
        <p:spPr/>
        <p:txBody>
          <a:bodyPr/>
          <a:lstStyle/>
          <a:p>
            <a:pPr algn="ctr"/>
            <a:r>
              <a:rPr lang="en-US" sz="3600" b="1" i="0" dirty="0">
                <a:solidFill>
                  <a:schemeClr val="bg1"/>
                </a:solidFill>
                <a:effectLst/>
                <a:latin typeface="Studio-Feixen-Sans"/>
              </a:rPr>
              <a:t>Types of Recurrent Neural Networks</a:t>
            </a:r>
            <a:endParaRPr lang="en-IN" dirty="0">
              <a:solidFill>
                <a:schemeClr val="bg1"/>
              </a:solidFill>
            </a:endParaRPr>
          </a:p>
        </p:txBody>
      </p:sp>
      <p:sp>
        <p:nvSpPr>
          <p:cNvPr id="3" name="Content Placeholder 2">
            <a:extLst>
              <a:ext uri="{FF2B5EF4-FFF2-40B4-BE49-F238E27FC236}">
                <a16:creationId xmlns:a16="http://schemas.microsoft.com/office/drawing/2014/main" id="{838E7E60-5CF6-5E7A-F761-2300FCFD6846}"/>
              </a:ext>
            </a:extLst>
          </p:cNvPr>
          <p:cNvSpPr>
            <a:spLocks noGrp="1"/>
          </p:cNvSpPr>
          <p:nvPr>
            <p:ph idx="1"/>
          </p:nvPr>
        </p:nvSpPr>
        <p:spPr>
          <a:xfrm>
            <a:off x="428626" y="2603499"/>
            <a:ext cx="11268074" cy="3997326"/>
          </a:xfrm>
        </p:spPr>
        <p:txBody>
          <a:bodyPr>
            <a:normAutofit/>
          </a:bodyPr>
          <a:lstStyle/>
          <a:p>
            <a:pPr algn="just"/>
            <a:r>
              <a:rPr lang="en-US" sz="3200" b="0" i="0" dirty="0">
                <a:solidFill>
                  <a:srgbClr val="05192D"/>
                </a:solidFill>
                <a:effectLst/>
                <a:latin typeface="Studio-Feixen-Sans"/>
              </a:rPr>
              <a:t>Feedforward networks have single input and output, while recurrent neural networks are </a:t>
            </a:r>
            <a:r>
              <a:rPr lang="en-US" sz="3200" b="0" i="0" dirty="0">
                <a:solidFill>
                  <a:srgbClr val="05192D"/>
                </a:solidFill>
                <a:effectLst/>
                <a:highlight>
                  <a:srgbClr val="FFFF00"/>
                </a:highlight>
                <a:latin typeface="Studio-Feixen-Sans"/>
              </a:rPr>
              <a:t>flexible as the length of inputs and outputs can be changed. </a:t>
            </a:r>
          </a:p>
          <a:p>
            <a:pPr algn="just"/>
            <a:r>
              <a:rPr lang="en-US" sz="3200" b="0" i="0" dirty="0">
                <a:solidFill>
                  <a:srgbClr val="05192D"/>
                </a:solidFill>
                <a:effectLst/>
                <a:latin typeface="Studio-Feixen-Sans"/>
              </a:rPr>
              <a:t>This flexibility allows RNNs to generate music, sentiment classification, and machine translation.</a:t>
            </a:r>
          </a:p>
          <a:p>
            <a:pPr algn="just"/>
            <a:endParaRPr lang="en-IN" sz="5400" dirty="0"/>
          </a:p>
        </p:txBody>
      </p:sp>
    </p:spTree>
    <p:extLst>
      <p:ext uri="{BB962C8B-B14F-4D97-AF65-F5344CB8AC3E}">
        <p14:creationId xmlns:p14="http://schemas.microsoft.com/office/powerpoint/2010/main" val="313001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C618-85AC-D4C0-ECFC-E36F43A22174}"/>
              </a:ext>
            </a:extLst>
          </p:cNvPr>
          <p:cNvSpPr>
            <a:spLocks noGrp="1"/>
          </p:cNvSpPr>
          <p:nvPr>
            <p:ph type="title"/>
          </p:nvPr>
        </p:nvSpPr>
        <p:spPr/>
        <p:txBody>
          <a:bodyPr/>
          <a:lstStyle/>
          <a:p>
            <a:r>
              <a:rPr lang="en-US" b="0" i="0" dirty="0">
                <a:solidFill>
                  <a:schemeClr val="bg1"/>
                </a:solidFill>
                <a:effectLst/>
                <a:latin typeface="Roboto" panose="02000000000000000000" pitchFamily="2" charset="0"/>
              </a:rPr>
              <a:t>Advantages of Recurrent Neural Network</a:t>
            </a:r>
            <a:endParaRPr lang="en-IN" dirty="0">
              <a:solidFill>
                <a:schemeClr val="bg1"/>
              </a:solidFill>
            </a:endParaRPr>
          </a:p>
        </p:txBody>
      </p:sp>
      <p:sp>
        <p:nvSpPr>
          <p:cNvPr id="3" name="Content Placeholder 2">
            <a:extLst>
              <a:ext uri="{FF2B5EF4-FFF2-40B4-BE49-F238E27FC236}">
                <a16:creationId xmlns:a16="http://schemas.microsoft.com/office/drawing/2014/main" id="{D0F378DC-BFFE-6820-B8EA-0EB09E4C997B}"/>
              </a:ext>
            </a:extLst>
          </p:cNvPr>
          <p:cNvSpPr>
            <a:spLocks noGrp="1"/>
          </p:cNvSpPr>
          <p:nvPr>
            <p:ph idx="1"/>
          </p:nvPr>
        </p:nvSpPr>
        <p:spPr>
          <a:xfrm>
            <a:off x="612950" y="2603499"/>
            <a:ext cx="11033090" cy="4088703"/>
          </a:xfrm>
        </p:spPr>
        <p:txBody>
          <a:bodyPr>
            <a:normAutofit fontScale="92500" lnSpcReduction="20000"/>
          </a:bodyPr>
          <a:lstStyle/>
          <a:p>
            <a:pPr algn="just"/>
            <a:r>
              <a:rPr lang="en-US" sz="2400" b="0" i="0" dirty="0">
                <a:solidFill>
                  <a:srgbClr val="51565E"/>
                </a:solidFill>
                <a:effectLst/>
                <a:latin typeface="Roboto" panose="02000000000000000000" pitchFamily="2" charset="0"/>
              </a:rPr>
              <a:t>Recurrent Neural Networks (RNNs) have several advantages over other types of neural networks, including:</a:t>
            </a:r>
          </a:p>
          <a:p>
            <a:pPr algn="just"/>
            <a:r>
              <a:rPr lang="en-US" sz="2400" b="0" i="0" dirty="0">
                <a:solidFill>
                  <a:srgbClr val="272C37"/>
                </a:solidFill>
                <a:effectLst/>
                <a:highlight>
                  <a:srgbClr val="FFFF00"/>
                </a:highlight>
                <a:latin typeface="Roboto" panose="02000000000000000000" pitchFamily="2" charset="0"/>
              </a:rPr>
              <a:t>Ability To Handle Variable-Length Sequences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are designed to handle input sequences of variable length, which makes them well-suited for tasks such as speech recognition, natural language processing, and time series analysis.</a:t>
            </a:r>
          </a:p>
          <a:p>
            <a:pPr algn="just"/>
            <a:r>
              <a:rPr lang="en-US" sz="2400" b="0" i="0" dirty="0">
                <a:solidFill>
                  <a:srgbClr val="272C37"/>
                </a:solidFill>
                <a:effectLst/>
                <a:highlight>
                  <a:srgbClr val="FFFF00"/>
                </a:highlight>
                <a:latin typeface="Roboto" panose="02000000000000000000" pitchFamily="2" charset="0"/>
              </a:rPr>
              <a:t>Memory Of Past Inputs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have a memory of past inputs, which allows them to capture information about the context of the input sequence. This makes them useful for tasks such as language modeling, where the meaning of a word depends on the context in which it appears.</a:t>
            </a:r>
          </a:p>
          <a:p>
            <a:pPr algn="just"/>
            <a:r>
              <a:rPr lang="en-US" sz="2400" b="0" i="0" dirty="0">
                <a:solidFill>
                  <a:srgbClr val="272C37"/>
                </a:solidFill>
                <a:effectLst/>
                <a:highlight>
                  <a:srgbClr val="FFFF00"/>
                </a:highlight>
                <a:latin typeface="Roboto" panose="02000000000000000000" pitchFamily="2" charset="0"/>
              </a:rPr>
              <a:t>Parameter Sharing </a:t>
            </a:r>
            <a:r>
              <a:rPr lang="en-US" sz="2400" b="0" i="0" dirty="0">
                <a:solidFill>
                  <a:srgbClr val="272C37"/>
                </a:solidFill>
                <a:effectLst/>
                <a:latin typeface="Roboto" panose="02000000000000000000" pitchFamily="2" charset="0"/>
              </a:rPr>
              <a:t>- </a:t>
            </a:r>
            <a:r>
              <a:rPr lang="en-US" sz="2400" b="0" i="0" dirty="0">
                <a:solidFill>
                  <a:srgbClr val="51565E"/>
                </a:solidFill>
                <a:effectLst/>
                <a:latin typeface="Roboto" panose="02000000000000000000" pitchFamily="2" charset="0"/>
              </a:rPr>
              <a:t>RNNs share the same set of parameters across all time steps, which reduces the number of parameters that need to be learned and can lead to better generalization.</a:t>
            </a:r>
          </a:p>
        </p:txBody>
      </p:sp>
    </p:spTree>
    <p:extLst>
      <p:ext uri="{BB962C8B-B14F-4D97-AF65-F5344CB8AC3E}">
        <p14:creationId xmlns:p14="http://schemas.microsoft.com/office/powerpoint/2010/main" val="3893552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543</TotalTime>
  <Words>1889</Words>
  <Application>Microsoft Office PowerPoint</Application>
  <PresentationFormat>Widescreen</PresentationFormat>
  <Paragraphs>95</Paragraphs>
  <Slides>44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Century Gothic</vt:lpstr>
      <vt:lpstr>Google Sans</vt:lpstr>
      <vt:lpstr>Lato</vt:lpstr>
      <vt:lpstr>Nunito</vt:lpstr>
      <vt:lpstr>proxima-nova</vt:lpstr>
      <vt:lpstr>Roboto</vt:lpstr>
      <vt:lpstr>Studio-Feixen-Sans</vt:lpstr>
      <vt:lpstr>Wingdings 3</vt:lpstr>
      <vt:lpstr>Ion Boardroom</vt:lpstr>
      <vt:lpstr>Recurrent Neural Networks</vt:lpstr>
      <vt:lpstr>Introduction</vt:lpstr>
      <vt:lpstr>PowerPoint Presentation</vt:lpstr>
      <vt:lpstr>Architecture of RNN</vt:lpstr>
      <vt:lpstr>PowerPoint Presentation</vt:lpstr>
      <vt:lpstr>PowerPoint Presentation</vt:lpstr>
      <vt:lpstr>PowerPoint Presentation</vt:lpstr>
      <vt:lpstr>Types of Recurrent Neural Networks</vt:lpstr>
      <vt:lpstr>Advantages of Recurrent Neural Network</vt:lpstr>
      <vt:lpstr>PowerPoint Presentation</vt:lpstr>
      <vt:lpstr>Disadvantages of Recurrent Neural Network</vt:lpstr>
      <vt:lpstr>PowerPoint Presentation</vt:lpstr>
      <vt:lpstr>Types of Recurrent Neural Networks</vt:lpstr>
      <vt:lpstr>One to One RNN</vt:lpstr>
      <vt:lpstr>One to Many RNN</vt:lpstr>
      <vt:lpstr>Many to One</vt:lpstr>
      <vt:lpstr>Many to Many</vt:lpstr>
      <vt:lpstr>PowerPoint Presentation</vt:lpstr>
      <vt:lpstr>Identity initialization </vt:lpstr>
      <vt:lpstr>Long Short-Term Memory (LSTM) Networks</vt:lpstr>
      <vt:lpstr>Long Short-Term Memory (LSTM)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stage is deciding how much percentage of Potential Memory need to be added to the LSTM.</vt:lpstr>
      <vt:lpstr>This Final stage updates the Short term Memory</vt:lpstr>
      <vt:lpstr>PowerPoint Presentation</vt:lpstr>
      <vt:lpstr>PowerPoint Presentation</vt:lpstr>
      <vt:lpstr>Step 1: Decide How Much Past Data It Should Remember </vt:lpstr>
      <vt:lpstr>PowerPoint Presentation</vt:lpstr>
      <vt:lpstr>Step 2: Decide How Much This Unit Adds to the Current State  </vt:lpstr>
      <vt:lpstr>PowerPoint Presentation</vt:lpstr>
      <vt:lpstr>Step 3: Decide What Part of the Current Cell State Makes It to the Output </vt:lpstr>
      <vt:lpstr>PowerPoint Presentation</vt:lpstr>
      <vt:lpstr>Advantages of LSTM</vt:lpstr>
      <vt:lpstr>Disadvantages of LSTM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dc:title>
  <dc:creator>Dr. Nisha Varghese</dc:creator>
  <cp:lastModifiedBy>Dr. Nisha Varghese</cp:lastModifiedBy>
  <cp:revision>10</cp:revision>
  <dcterms:created xsi:type="dcterms:W3CDTF">2023-11-06T10:18:41Z</dcterms:created>
  <dcterms:modified xsi:type="dcterms:W3CDTF">2024-02-17T06:06:47Z</dcterms:modified>
</cp:coreProperties>
</file>